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51" r:id="rId2"/>
    <p:sldMasterId id="2147483654" r:id="rId3"/>
    <p:sldMasterId id="2147483657" r:id="rId4"/>
    <p:sldMasterId id="2147483660" r:id="rId5"/>
    <p:sldMasterId id="2147483663" r:id="rId6"/>
    <p:sldMasterId id="2147483666" r:id="rId7"/>
    <p:sldMasterId id="2147483669" r:id="rId8"/>
  </p:sldMasterIdLst>
  <p:notesMasterIdLst>
    <p:notesMasterId r:id="rId99"/>
  </p:notesMasterIdLst>
  <p:handoutMasterIdLst>
    <p:handoutMasterId r:id="rId100"/>
  </p:handoutMasterIdLst>
  <p:sldIdLst>
    <p:sldId id="665" r:id="rId9"/>
    <p:sldId id="563" r:id="rId10"/>
    <p:sldId id="298" r:id="rId11"/>
    <p:sldId id="614" r:id="rId12"/>
    <p:sldId id="615" r:id="rId13"/>
    <p:sldId id="616" r:id="rId14"/>
    <p:sldId id="617" r:id="rId15"/>
    <p:sldId id="618" r:id="rId16"/>
    <p:sldId id="637" r:id="rId17"/>
    <p:sldId id="619" r:id="rId18"/>
    <p:sldId id="311" r:id="rId19"/>
    <p:sldId id="599" r:id="rId20"/>
    <p:sldId id="638" r:id="rId21"/>
    <p:sldId id="313" r:id="rId22"/>
    <p:sldId id="600" r:id="rId23"/>
    <p:sldId id="639" r:id="rId24"/>
    <p:sldId id="551" r:id="rId25"/>
    <p:sldId id="601" r:id="rId26"/>
    <p:sldId id="316" r:id="rId27"/>
    <p:sldId id="640" r:id="rId28"/>
    <p:sldId id="549" r:id="rId29"/>
    <p:sldId id="602" r:id="rId30"/>
    <p:sldId id="641" r:id="rId31"/>
    <p:sldId id="319" r:id="rId32"/>
    <p:sldId id="603" r:id="rId33"/>
    <p:sldId id="642" r:id="rId34"/>
    <p:sldId id="499" r:id="rId35"/>
    <p:sldId id="604" r:id="rId36"/>
    <p:sldId id="643" r:id="rId37"/>
    <p:sldId id="552" r:id="rId38"/>
    <p:sldId id="553" r:id="rId39"/>
    <p:sldId id="554" r:id="rId40"/>
    <p:sldId id="644" r:id="rId41"/>
    <p:sldId id="606" r:id="rId42"/>
    <p:sldId id="605" r:id="rId43"/>
    <p:sldId id="561" r:id="rId44"/>
    <p:sldId id="461" r:id="rId45"/>
    <p:sldId id="607" r:id="rId46"/>
    <p:sldId id="608" r:id="rId47"/>
    <p:sldId id="649" r:id="rId48"/>
    <p:sldId id="556" r:id="rId49"/>
    <p:sldId id="621" r:id="rId50"/>
    <p:sldId id="622" r:id="rId51"/>
    <p:sldId id="645" r:id="rId52"/>
    <p:sldId id="562" r:id="rId53"/>
    <p:sldId id="334" r:id="rId54"/>
    <p:sldId id="570" r:id="rId55"/>
    <p:sldId id="623" r:id="rId56"/>
    <p:sldId id="646" r:id="rId57"/>
    <p:sldId id="571" r:id="rId58"/>
    <p:sldId id="624" r:id="rId59"/>
    <p:sldId id="647" r:id="rId60"/>
    <p:sldId id="572" r:id="rId61"/>
    <p:sldId id="625" r:id="rId62"/>
    <p:sldId id="650" r:id="rId63"/>
    <p:sldId id="573" r:id="rId64"/>
    <p:sldId id="626" r:id="rId65"/>
    <p:sldId id="627" r:id="rId66"/>
    <p:sldId id="651" r:id="rId67"/>
    <p:sldId id="575" r:id="rId68"/>
    <p:sldId id="628" r:id="rId69"/>
    <p:sldId id="629" r:id="rId70"/>
    <p:sldId id="630" r:id="rId71"/>
    <p:sldId id="652" r:id="rId72"/>
    <p:sldId id="653" r:id="rId73"/>
    <p:sldId id="592" r:id="rId74"/>
    <p:sldId id="593" r:id="rId75"/>
    <p:sldId id="578" r:id="rId76"/>
    <p:sldId id="579" r:id="rId77"/>
    <p:sldId id="654" r:id="rId78"/>
    <p:sldId id="580" r:id="rId79"/>
    <p:sldId id="581" r:id="rId80"/>
    <p:sldId id="655" r:id="rId81"/>
    <p:sldId id="582" r:id="rId82"/>
    <p:sldId id="583" r:id="rId83"/>
    <p:sldId id="656" r:id="rId84"/>
    <p:sldId id="584" r:id="rId85"/>
    <p:sldId id="585" r:id="rId86"/>
    <p:sldId id="586" r:id="rId87"/>
    <p:sldId id="657" r:id="rId88"/>
    <p:sldId id="587" r:id="rId89"/>
    <p:sldId id="588" r:id="rId90"/>
    <p:sldId id="589" r:id="rId91"/>
    <p:sldId id="658" r:id="rId92"/>
    <p:sldId id="659" r:id="rId93"/>
    <p:sldId id="595" r:id="rId94"/>
    <p:sldId id="660" r:id="rId95"/>
    <p:sldId id="661" r:id="rId96"/>
    <p:sldId id="663" r:id="rId97"/>
    <p:sldId id="664" r:id="rId98"/>
  </p:sldIdLst>
  <p:sldSz cx="7200900" cy="10440988"/>
  <p:notesSz cx="6864350" cy="9996488"/>
  <p:defaultTextStyle>
    <a:defPPr>
      <a:defRPr lang="ko-KR"/>
    </a:defPPr>
    <a:lvl1pPr marL="0" algn="l" defTabSz="100803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4017" algn="l" defTabSz="100803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08035" algn="l" defTabSz="100803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12052" algn="l" defTabSz="100803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16069" algn="l" defTabSz="100803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20086" algn="l" defTabSz="100803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24104" algn="l" defTabSz="100803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28121" algn="l" defTabSz="100803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32138" algn="l" defTabSz="1008035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9">
          <p15:clr>
            <a:srgbClr val="A4A3A4"/>
          </p15:clr>
        </p15:guide>
        <p15:guide id="2" pos="22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7" userDrawn="1">
          <p15:clr>
            <a:srgbClr val="A4A3A4"/>
          </p15:clr>
        </p15:guide>
        <p15:guide id="2" pos="2170" userDrawn="1">
          <p15:clr>
            <a:srgbClr val="A4A3A4"/>
          </p15:clr>
        </p15:guide>
        <p15:guide id="3" orient="horz" pos="3149">
          <p15:clr>
            <a:srgbClr val="A4A3A4"/>
          </p15:clr>
        </p15:guide>
        <p15:guide id="4" pos="216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0000CC"/>
    <a:srgbClr val="837DBA"/>
    <a:srgbClr val="974B27"/>
    <a:srgbClr val="F1562F"/>
    <a:srgbClr val="FFFFFF"/>
    <a:srgbClr val="E860A4"/>
    <a:srgbClr val="9F3193"/>
    <a:srgbClr val="078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377" autoAdjust="0"/>
  </p:normalViewPr>
  <p:slideViewPr>
    <p:cSldViewPr>
      <p:cViewPr varScale="1">
        <p:scale>
          <a:sx n="70" d="100"/>
          <a:sy n="70" d="100"/>
        </p:scale>
        <p:origin x="2608" y="68"/>
      </p:cViewPr>
      <p:guideLst>
        <p:guide orient="horz" pos="3289"/>
        <p:guide pos="22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066" y="102"/>
      </p:cViewPr>
      <p:guideLst>
        <p:guide orient="horz" pos="3157"/>
        <p:guide pos="2170"/>
        <p:guide orient="horz" pos="3149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4551" cy="501299"/>
          </a:xfrm>
          <a:prstGeom prst="rect">
            <a:avLst/>
          </a:prstGeom>
        </p:spPr>
        <p:txBody>
          <a:bodyPr vert="horz" lIns="93171" tIns="46585" rIns="93171" bIns="4658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8210" y="1"/>
            <a:ext cx="2974551" cy="501299"/>
          </a:xfrm>
          <a:prstGeom prst="rect">
            <a:avLst/>
          </a:prstGeom>
        </p:spPr>
        <p:txBody>
          <a:bodyPr vert="horz" lIns="93171" tIns="46585" rIns="93171" bIns="46585" rtlCol="0"/>
          <a:lstStyle>
            <a:lvl1pPr algn="r">
              <a:defRPr sz="1200"/>
            </a:lvl1pPr>
          </a:lstStyle>
          <a:p>
            <a:fld id="{6547EC82-1550-4F4F-AC95-4EF82B9DB839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95190"/>
            <a:ext cx="2974551" cy="501299"/>
          </a:xfrm>
          <a:prstGeom prst="rect">
            <a:avLst/>
          </a:prstGeom>
        </p:spPr>
        <p:txBody>
          <a:bodyPr vert="horz" lIns="93171" tIns="46585" rIns="93171" bIns="4658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8210" y="9495190"/>
            <a:ext cx="2974551" cy="501299"/>
          </a:xfrm>
          <a:prstGeom prst="rect">
            <a:avLst/>
          </a:prstGeom>
        </p:spPr>
        <p:txBody>
          <a:bodyPr vert="horz" lIns="93171" tIns="46585" rIns="93171" bIns="46585" rtlCol="0" anchor="b"/>
          <a:lstStyle>
            <a:lvl1pPr algn="r">
              <a:defRPr sz="1200"/>
            </a:lvl1pPr>
          </a:lstStyle>
          <a:p>
            <a:fld id="{EFEE6800-971B-48CE-A125-5311595AD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778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74551" cy="499825"/>
          </a:xfrm>
          <a:prstGeom prst="rect">
            <a:avLst/>
          </a:prstGeom>
        </p:spPr>
        <p:txBody>
          <a:bodyPr vert="horz" lIns="96303" tIns="48150" rIns="96303" bIns="4815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2"/>
            <a:ext cx="2974551" cy="499825"/>
          </a:xfrm>
          <a:prstGeom prst="rect">
            <a:avLst/>
          </a:prstGeom>
        </p:spPr>
        <p:txBody>
          <a:bodyPr vert="horz" lIns="96303" tIns="48150" rIns="96303" bIns="48150" rtlCol="0"/>
          <a:lstStyle>
            <a:lvl1pPr algn="r">
              <a:defRPr sz="1300"/>
            </a:lvl1pPr>
          </a:lstStyle>
          <a:p>
            <a:fld id="{13A36835-2B2C-488C-B171-A3B82E76F309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39950" y="749300"/>
            <a:ext cx="2584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03" tIns="48150" rIns="96303" bIns="4815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3"/>
            <a:ext cx="5491480" cy="4498419"/>
          </a:xfrm>
          <a:prstGeom prst="rect">
            <a:avLst/>
          </a:prstGeom>
        </p:spPr>
        <p:txBody>
          <a:bodyPr vert="horz" lIns="96303" tIns="48150" rIns="96303" bIns="4815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94930"/>
            <a:ext cx="2974551" cy="499825"/>
          </a:xfrm>
          <a:prstGeom prst="rect">
            <a:avLst/>
          </a:prstGeom>
        </p:spPr>
        <p:txBody>
          <a:bodyPr vert="horz" lIns="96303" tIns="48150" rIns="96303" bIns="4815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30"/>
            <a:ext cx="2974551" cy="499825"/>
          </a:xfrm>
          <a:prstGeom prst="rect">
            <a:avLst/>
          </a:prstGeom>
        </p:spPr>
        <p:txBody>
          <a:bodyPr vert="horz" lIns="96303" tIns="48150" rIns="96303" bIns="48150" rtlCol="0" anchor="b"/>
          <a:lstStyle>
            <a:lvl1pPr algn="r">
              <a:defRPr sz="1300"/>
            </a:lvl1pPr>
          </a:lstStyle>
          <a:p>
            <a:fld id="{C3824361-E68C-4325-8EDF-B6850C8FCB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62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08035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4017" algn="l" defTabSz="1008035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08035" algn="l" defTabSz="1008035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12052" algn="l" defTabSz="1008035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16069" algn="l" defTabSz="1008035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20086" algn="l" defTabSz="1008035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24104" algn="l" defTabSz="1008035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28121" algn="l" defTabSz="1008035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32138" algn="l" defTabSz="1008035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068" y="3243476"/>
            <a:ext cx="6120765" cy="22380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0135" y="5916560"/>
            <a:ext cx="5040630" cy="26682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C0C4F-79F7-420B-AC3F-B2428D9038DC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Picture 2" descr="C:\Users\loibiz1\Desktop\교제\댄싱로봇\댄싱로봇표지\목차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" y="107926"/>
            <a:ext cx="7057014" cy="1022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08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oibiz1\Desktop\교제\댄싱로봇\댄싱로봇표지\댄싱로봇-파랑-목차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" y="844"/>
            <a:ext cx="7200850" cy="1044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068" y="3243476"/>
            <a:ext cx="6120765" cy="22380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0135" y="5916560"/>
            <a:ext cx="5040630" cy="26682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25B0D-699F-4C44-83C1-2AEFC3C11B1B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18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02E4-F1DF-4C4C-AE67-80DB77863289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75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oibiz1\Desktop\교제\댄싱로봇\댄싱로봇표지\댄싱로봇-빨강-목차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090"/>
            <a:ext cx="7200900" cy="1047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068" y="3243476"/>
            <a:ext cx="6120765" cy="22380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0135" y="5916560"/>
            <a:ext cx="5040630" cy="26682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8A861-DAEB-4CF5-AD8C-BFB7FA81694F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828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23F3-95BB-4855-9A8A-0667FB83D677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60290" y="9677250"/>
            <a:ext cx="1680210" cy="555886"/>
          </a:xfrm>
        </p:spPr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128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D23F3-95BB-4855-9A8A-0667FB83D677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60290" y="9677250"/>
            <a:ext cx="1680210" cy="555886"/>
          </a:xfrm>
        </p:spPr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17"/>
          <p:cNvSpPr>
            <a:spLocks noGrp="1"/>
          </p:cNvSpPr>
          <p:nvPr>
            <p:ph type="body" sz="quarter" idx="26" hasCustomPrompt="1"/>
          </p:nvPr>
        </p:nvSpPr>
        <p:spPr>
          <a:xfrm>
            <a:off x="4176514" y="1311293"/>
            <a:ext cx="1296144" cy="360040"/>
          </a:xfrm>
          <a:prstGeom prst="rect">
            <a:avLst/>
          </a:prstGeom>
        </p:spPr>
        <p:txBody>
          <a:bodyPr lIns="81026" tIns="40512" rIns="81026" bIns="40512"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200" b="1" kern="1200" cap="none" spc="0" dirty="0">
                <a:ln>
                  <a:solidFill>
                    <a:srgbClr val="88D4F0"/>
                  </a:solidFill>
                </a:ln>
                <a:solidFill>
                  <a:srgbClr val="88D4F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marL="0" lvl="0" indent="0" defTabSz="810255" fontAlgn="base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텍스트 개체 틀 17"/>
          <p:cNvSpPr>
            <a:spLocks noGrp="1"/>
          </p:cNvSpPr>
          <p:nvPr>
            <p:ph type="body" sz="quarter" idx="27" hasCustomPrompt="1"/>
          </p:nvPr>
        </p:nvSpPr>
        <p:spPr>
          <a:xfrm>
            <a:off x="4250155" y="1620094"/>
            <a:ext cx="2590655" cy="1865221"/>
          </a:xfrm>
          <a:prstGeom prst="rect">
            <a:avLst/>
          </a:prstGeom>
        </p:spPr>
        <p:txBody>
          <a:bodyPr lIns="81026" tIns="40512" rIns="81026" bIns="40512" anchor="t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lang="ko-KR" altLang="en-US" sz="1300" kern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그림 개체 틀 19"/>
          <p:cNvSpPr>
            <a:spLocks noGrp="1"/>
          </p:cNvSpPr>
          <p:nvPr>
            <p:ph type="pic" sz="quarter" idx="28"/>
          </p:nvPr>
        </p:nvSpPr>
        <p:spPr>
          <a:xfrm>
            <a:off x="431799" y="1387104"/>
            <a:ext cx="3674339" cy="2125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026" tIns="40512" rIns="81026" bIns="40512"/>
          <a:lstStyle/>
          <a:p>
            <a:endParaRPr lang="ko-KR" altLang="en-US"/>
          </a:p>
        </p:txBody>
      </p:sp>
      <p:sp>
        <p:nvSpPr>
          <p:cNvPr id="10" name="텍스트 개체 틀 17"/>
          <p:cNvSpPr>
            <a:spLocks noGrp="1"/>
          </p:cNvSpPr>
          <p:nvPr>
            <p:ph type="body" sz="quarter" idx="29" hasCustomPrompt="1"/>
          </p:nvPr>
        </p:nvSpPr>
        <p:spPr>
          <a:xfrm>
            <a:off x="4176514" y="3903581"/>
            <a:ext cx="1296144" cy="360040"/>
          </a:xfrm>
          <a:prstGeom prst="rect">
            <a:avLst/>
          </a:prstGeom>
        </p:spPr>
        <p:txBody>
          <a:bodyPr lIns="81026" tIns="40512" rIns="81026" bIns="40512"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200" b="1" kern="1200" cap="none" spc="0" dirty="0">
                <a:ln>
                  <a:solidFill>
                    <a:srgbClr val="88D4F0"/>
                  </a:solidFill>
                </a:ln>
                <a:solidFill>
                  <a:srgbClr val="88D4F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marL="0" lvl="0" indent="0" defTabSz="810255" fontAlgn="base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30" hasCustomPrompt="1"/>
          </p:nvPr>
        </p:nvSpPr>
        <p:spPr>
          <a:xfrm>
            <a:off x="4250155" y="4212382"/>
            <a:ext cx="2590655" cy="1865221"/>
          </a:xfrm>
          <a:prstGeom prst="rect">
            <a:avLst/>
          </a:prstGeom>
        </p:spPr>
        <p:txBody>
          <a:bodyPr lIns="81026" tIns="40512" rIns="81026" bIns="40512" anchor="t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lang="ko-KR" altLang="en-US" sz="1300" kern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그림 개체 틀 19"/>
          <p:cNvSpPr>
            <a:spLocks noGrp="1"/>
          </p:cNvSpPr>
          <p:nvPr>
            <p:ph type="pic" sz="quarter" idx="31"/>
          </p:nvPr>
        </p:nvSpPr>
        <p:spPr>
          <a:xfrm>
            <a:off x="431799" y="3979392"/>
            <a:ext cx="3674339" cy="2125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026" tIns="40512" rIns="81026" bIns="40512"/>
          <a:lstStyle/>
          <a:p>
            <a:endParaRPr lang="ko-KR" altLang="en-US"/>
          </a:p>
        </p:txBody>
      </p:sp>
      <p:sp>
        <p:nvSpPr>
          <p:cNvPr id="13" name="텍스트 개체 틀 17"/>
          <p:cNvSpPr>
            <a:spLocks noGrp="1"/>
          </p:cNvSpPr>
          <p:nvPr>
            <p:ph type="body" sz="quarter" idx="32" hasCustomPrompt="1"/>
          </p:nvPr>
        </p:nvSpPr>
        <p:spPr>
          <a:xfrm>
            <a:off x="4176514" y="6506254"/>
            <a:ext cx="1296144" cy="360040"/>
          </a:xfrm>
          <a:prstGeom prst="rect">
            <a:avLst/>
          </a:prstGeom>
        </p:spPr>
        <p:txBody>
          <a:bodyPr lIns="81026" tIns="40512" rIns="81026" bIns="40512"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200" b="1" kern="1200" cap="none" spc="0" dirty="0">
                <a:ln>
                  <a:solidFill>
                    <a:srgbClr val="88D4F0"/>
                  </a:solidFill>
                </a:ln>
                <a:solidFill>
                  <a:srgbClr val="88D4F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marL="0" lvl="0" indent="0" defTabSz="810255" fontAlgn="base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33" hasCustomPrompt="1"/>
          </p:nvPr>
        </p:nvSpPr>
        <p:spPr>
          <a:xfrm>
            <a:off x="4250155" y="6815055"/>
            <a:ext cx="2590655" cy="1865221"/>
          </a:xfrm>
          <a:prstGeom prst="rect">
            <a:avLst/>
          </a:prstGeom>
        </p:spPr>
        <p:txBody>
          <a:bodyPr lIns="81026" tIns="40512" rIns="81026" bIns="40512" anchor="t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lang="ko-KR" altLang="en-US" sz="1300" kern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그림 개체 틀 19"/>
          <p:cNvSpPr>
            <a:spLocks noGrp="1"/>
          </p:cNvSpPr>
          <p:nvPr>
            <p:ph type="pic" sz="quarter" idx="34"/>
          </p:nvPr>
        </p:nvSpPr>
        <p:spPr>
          <a:xfrm>
            <a:off x="431799" y="6582065"/>
            <a:ext cx="3674339" cy="2125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026" tIns="40512" rIns="81026" bIns="40512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806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oibiz1\Desktop\교제\댄싱로봇\댄싱로봇표지\댄싱로봇-녹색-목차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344865" cy="1091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068" y="3243476"/>
            <a:ext cx="6120765" cy="22380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0135" y="5916560"/>
            <a:ext cx="5040630" cy="26682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A779-80CF-4234-ADAD-A3A5886090FF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817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B2C6-6835-49A9-B532-E789784B09D6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408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oibiz1\Desktop\교제\댄싱로봇\댄싱로봇표지\댄싱로봇-보라-목차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958" y="1"/>
            <a:ext cx="7344816" cy="1044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068" y="3243476"/>
            <a:ext cx="6120765" cy="22380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0135" y="5916560"/>
            <a:ext cx="5040630" cy="26682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CC405-9307-436B-A807-17234DB9C9F4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838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2F498-AE2F-4B65-AB78-C01AC6579DC5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158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loibiz1\Desktop\교제\댄싱로봇\댄싱로봇표지\댄싱로봇-실전코딩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16874" cy="1056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068" y="3243476"/>
            <a:ext cx="6120765" cy="22380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0135" y="5916560"/>
            <a:ext cx="5040630" cy="26682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ED4A5-0908-4E1C-8E78-AADDAF48BC88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82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398C-A93B-4D51-8D0A-C729F856CBFB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136264" y="9677250"/>
            <a:ext cx="1680210" cy="555886"/>
          </a:xfrm>
        </p:spPr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109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1C027-8FB8-42EA-B6E6-7E9B276EA53D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52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2F498-AE2F-4B65-AB78-C01AC6579DC5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655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1C027-8FB8-42EA-B6E6-7E9B276EA53D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79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1C027-8FB8-42EA-B6E6-7E9B276EA53D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79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1C027-8FB8-42EA-B6E6-7E9B276EA53D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79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1C027-8FB8-42EA-B6E6-7E9B276EA53D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579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1B99B-F086-48F6-8B6B-92815B3D7BCC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592338" y="9677250"/>
            <a:ext cx="2280285" cy="55588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2280280" y="9677250"/>
            <a:ext cx="1680210" cy="555886"/>
          </a:xfrm>
        </p:spPr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90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oibiz1\Desktop\교제\댄싱로봇\댄싱로봇표지\댄싱로봇-오렌지-목차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" y="-36090"/>
            <a:ext cx="7272808" cy="1085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068" y="3243476"/>
            <a:ext cx="6120765" cy="22380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0135" y="5916560"/>
            <a:ext cx="5040630" cy="26682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340A3-C468-4673-9577-9A4E05BD8A6D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088282" y="9677250"/>
            <a:ext cx="1680210" cy="555886"/>
          </a:xfrm>
        </p:spPr>
        <p:txBody>
          <a:bodyPr/>
          <a:lstStyle/>
          <a:p>
            <a:pPr marL="0" indent="0">
              <a:buFont typeface="+mj-lt"/>
              <a:buNone/>
            </a:pPr>
            <a:fld id="{98C8FA12-C8AE-4A66-AF88-641CBF6CC643}" type="slidenum">
              <a:rPr lang="ko-KR" altLang="en-US" smtClean="0"/>
              <a:pPr marL="0" indent="0">
                <a:buFont typeface="+mj-lt"/>
                <a:buNone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55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B08EC-9A0B-45CD-AAB0-5874AB2136CB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76314" y="9677250"/>
            <a:ext cx="2280285" cy="555886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088282" y="9684990"/>
            <a:ext cx="1680210" cy="555886"/>
          </a:xfrm>
        </p:spPr>
        <p:txBody>
          <a:bodyPr/>
          <a:lstStyle/>
          <a:p>
            <a:pPr marL="0" indent="0">
              <a:buFont typeface="+mj-lt"/>
              <a:buNone/>
            </a:pPr>
            <a:fld id="{98C8FA12-C8AE-4A66-AF88-641CBF6CC643}" type="slidenum">
              <a:rPr lang="ko-KR" altLang="en-US" smtClean="0"/>
              <a:pPr marL="0" indent="0">
                <a:buFont typeface="+mj-lt"/>
                <a:buNone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8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loibiz1\Desktop\교제\댄싱로봇\2-3d모델링-표지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80960" cy="1181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40068" y="3243476"/>
            <a:ext cx="6120765" cy="22380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80135" y="5916560"/>
            <a:ext cx="5040630" cy="266825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701C2-0E27-40C8-B6DC-9430C2D0ABE6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13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685C-FD85-44B5-AA98-3F4E474A7584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26" hasCustomPrompt="1"/>
          </p:nvPr>
        </p:nvSpPr>
        <p:spPr>
          <a:xfrm>
            <a:off x="4176514" y="1653529"/>
            <a:ext cx="1296144" cy="360040"/>
          </a:xfrm>
          <a:prstGeom prst="rect">
            <a:avLst/>
          </a:prstGeom>
        </p:spPr>
        <p:txBody>
          <a:bodyPr lIns="81026" tIns="40512" rIns="81026" bIns="40512"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200" b="1" kern="1200" cap="none" spc="0" dirty="0">
                <a:ln>
                  <a:solidFill>
                    <a:srgbClr val="88D4F0"/>
                  </a:solidFill>
                </a:ln>
                <a:solidFill>
                  <a:srgbClr val="88D4F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marL="0" lvl="0" indent="0" defTabSz="810255" fontAlgn="base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7"/>
          <p:cNvSpPr>
            <a:spLocks noGrp="1"/>
          </p:cNvSpPr>
          <p:nvPr>
            <p:ph type="body" sz="quarter" idx="27" hasCustomPrompt="1"/>
          </p:nvPr>
        </p:nvSpPr>
        <p:spPr>
          <a:xfrm>
            <a:off x="4250155" y="1962330"/>
            <a:ext cx="2590655" cy="1865221"/>
          </a:xfrm>
          <a:prstGeom prst="rect">
            <a:avLst/>
          </a:prstGeom>
        </p:spPr>
        <p:txBody>
          <a:bodyPr lIns="81026" tIns="40512" rIns="81026" bIns="40512" anchor="t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lang="ko-KR" altLang="en-US" sz="1300" kern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3" name="그림 개체 틀 19"/>
          <p:cNvSpPr>
            <a:spLocks noGrp="1"/>
          </p:cNvSpPr>
          <p:nvPr>
            <p:ph type="pic" sz="quarter" idx="28"/>
          </p:nvPr>
        </p:nvSpPr>
        <p:spPr>
          <a:xfrm>
            <a:off x="431799" y="1729340"/>
            <a:ext cx="3674339" cy="2125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026" tIns="40512" rIns="81026" bIns="40512"/>
          <a:lstStyle/>
          <a:p>
            <a:endParaRPr lang="ko-KR" altLang="en-US"/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29" hasCustomPrompt="1"/>
          </p:nvPr>
        </p:nvSpPr>
        <p:spPr>
          <a:xfrm>
            <a:off x="4176514" y="4245817"/>
            <a:ext cx="1296144" cy="360040"/>
          </a:xfrm>
          <a:prstGeom prst="rect">
            <a:avLst/>
          </a:prstGeom>
        </p:spPr>
        <p:txBody>
          <a:bodyPr lIns="81026" tIns="40512" rIns="81026" bIns="40512"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200" b="1" kern="1200" cap="none" spc="0" dirty="0">
                <a:ln>
                  <a:solidFill>
                    <a:srgbClr val="88D4F0"/>
                  </a:solidFill>
                </a:ln>
                <a:solidFill>
                  <a:srgbClr val="88D4F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marL="0" lvl="0" indent="0" defTabSz="810255" fontAlgn="base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텍스트 개체 틀 17"/>
          <p:cNvSpPr>
            <a:spLocks noGrp="1"/>
          </p:cNvSpPr>
          <p:nvPr>
            <p:ph type="body" sz="quarter" idx="30" hasCustomPrompt="1"/>
          </p:nvPr>
        </p:nvSpPr>
        <p:spPr>
          <a:xfrm>
            <a:off x="4250155" y="4554618"/>
            <a:ext cx="2590655" cy="1865221"/>
          </a:xfrm>
          <a:prstGeom prst="rect">
            <a:avLst/>
          </a:prstGeom>
        </p:spPr>
        <p:txBody>
          <a:bodyPr lIns="81026" tIns="40512" rIns="81026" bIns="40512" anchor="t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lang="ko-KR" altLang="en-US" sz="1300" kern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그림 개체 틀 19"/>
          <p:cNvSpPr>
            <a:spLocks noGrp="1"/>
          </p:cNvSpPr>
          <p:nvPr>
            <p:ph type="pic" sz="quarter" idx="31"/>
          </p:nvPr>
        </p:nvSpPr>
        <p:spPr>
          <a:xfrm>
            <a:off x="431799" y="4321628"/>
            <a:ext cx="3674339" cy="2125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026" tIns="40512" rIns="81026" bIns="40512"/>
          <a:lstStyle/>
          <a:p>
            <a:endParaRPr lang="ko-KR" altLang="en-US"/>
          </a:p>
        </p:txBody>
      </p:sp>
      <p:sp>
        <p:nvSpPr>
          <p:cNvPr id="17" name="텍스트 개체 틀 17"/>
          <p:cNvSpPr>
            <a:spLocks noGrp="1"/>
          </p:cNvSpPr>
          <p:nvPr>
            <p:ph type="body" sz="quarter" idx="32" hasCustomPrompt="1"/>
          </p:nvPr>
        </p:nvSpPr>
        <p:spPr>
          <a:xfrm>
            <a:off x="4176514" y="6848490"/>
            <a:ext cx="1296144" cy="360040"/>
          </a:xfrm>
          <a:prstGeom prst="rect">
            <a:avLst/>
          </a:prstGeom>
        </p:spPr>
        <p:txBody>
          <a:bodyPr lIns="81026" tIns="40512" rIns="81026" bIns="40512"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200" b="1" kern="1200" cap="none" spc="0" dirty="0">
                <a:ln>
                  <a:solidFill>
                    <a:srgbClr val="88D4F0"/>
                  </a:solidFill>
                </a:ln>
                <a:solidFill>
                  <a:srgbClr val="88D4F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marL="0" lvl="0" indent="0" defTabSz="810255" fontAlgn="base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33" hasCustomPrompt="1"/>
          </p:nvPr>
        </p:nvSpPr>
        <p:spPr>
          <a:xfrm>
            <a:off x="4250155" y="7157291"/>
            <a:ext cx="2590655" cy="1865221"/>
          </a:xfrm>
          <a:prstGeom prst="rect">
            <a:avLst/>
          </a:prstGeom>
        </p:spPr>
        <p:txBody>
          <a:bodyPr lIns="81026" tIns="40512" rIns="81026" bIns="40512" anchor="t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lang="ko-KR" altLang="en-US" sz="1300" kern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그림 개체 틀 19"/>
          <p:cNvSpPr>
            <a:spLocks noGrp="1"/>
          </p:cNvSpPr>
          <p:nvPr>
            <p:ph type="pic" sz="quarter" idx="34"/>
          </p:nvPr>
        </p:nvSpPr>
        <p:spPr>
          <a:xfrm>
            <a:off x="431799" y="6924301"/>
            <a:ext cx="3674339" cy="2125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026" tIns="40512" rIns="81026" bIns="40512"/>
          <a:lstStyle/>
          <a:p>
            <a:endParaRPr lang="ko-KR" altLang="en-US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330199" y="744155"/>
            <a:ext cx="6193701" cy="429923"/>
          </a:xfrm>
        </p:spPr>
        <p:txBody>
          <a:bodyPr>
            <a:noAutofit/>
          </a:bodyPr>
          <a:lstStyle>
            <a:lvl1pPr marL="0" indent="0" algn="l" defTabSz="1008035" rtl="0" eaLnBrk="1" latinLnBrk="1" hangingPunct="1">
              <a:buNone/>
              <a:defRPr lang="ko-KR" altLang="en-US" sz="2600" b="1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6" hasCustomPrompt="1"/>
          </p:nvPr>
        </p:nvSpPr>
        <p:spPr>
          <a:xfrm>
            <a:off x="394295" y="1252538"/>
            <a:ext cx="6048375" cy="280987"/>
          </a:xfrm>
        </p:spPr>
        <p:txBody>
          <a:bodyPr>
            <a:noAutofit/>
          </a:bodyPr>
          <a:lstStyle>
            <a:lvl1pPr marL="0" indent="0" algn="l" defTabSz="1008035" rtl="0" eaLnBrk="1" latinLnBrk="1" hangingPunct="1">
              <a:buNone/>
              <a:defRPr lang="ko-KR" altLang="en-US" sz="13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sz="13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내용</a:t>
            </a:r>
            <a:endParaRPr lang="ko-KR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3129751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1685C-FD85-44B5-AA98-3F4E474A7584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텍스트 개체 틀 17"/>
          <p:cNvSpPr>
            <a:spLocks noGrp="1"/>
          </p:cNvSpPr>
          <p:nvPr>
            <p:ph type="body" sz="quarter" idx="26" hasCustomPrompt="1"/>
          </p:nvPr>
        </p:nvSpPr>
        <p:spPr>
          <a:xfrm>
            <a:off x="4176514" y="1311293"/>
            <a:ext cx="1296144" cy="360040"/>
          </a:xfrm>
          <a:prstGeom prst="rect">
            <a:avLst/>
          </a:prstGeom>
        </p:spPr>
        <p:txBody>
          <a:bodyPr lIns="81026" tIns="40512" rIns="81026" bIns="40512"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200" b="1" kern="1200" cap="none" spc="0" dirty="0">
                <a:ln>
                  <a:solidFill>
                    <a:srgbClr val="88D4F0"/>
                  </a:solidFill>
                </a:ln>
                <a:solidFill>
                  <a:srgbClr val="88D4F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marL="0" lvl="0" indent="0" defTabSz="810255" fontAlgn="base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텍스트 개체 틀 17"/>
          <p:cNvSpPr>
            <a:spLocks noGrp="1"/>
          </p:cNvSpPr>
          <p:nvPr>
            <p:ph type="body" sz="quarter" idx="27" hasCustomPrompt="1"/>
          </p:nvPr>
        </p:nvSpPr>
        <p:spPr>
          <a:xfrm>
            <a:off x="4250155" y="1620094"/>
            <a:ext cx="2590655" cy="1865221"/>
          </a:xfrm>
          <a:prstGeom prst="rect">
            <a:avLst/>
          </a:prstGeom>
        </p:spPr>
        <p:txBody>
          <a:bodyPr lIns="81026" tIns="40512" rIns="81026" bIns="40512" anchor="t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lang="ko-KR" altLang="en-US" sz="1300" kern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3" name="그림 개체 틀 19"/>
          <p:cNvSpPr>
            <a:spLocks noGrp="1"/>
          </p:cNvSpPr>
          <p:nvPr>
            <p:ph type="pic" sz="quarter" idx="28"/>
          </p:nvPr>
        </p:nvSpPr>
        <p:spPr>
          <a:xfrm>
            <a:off x="431799" y="1387104"/>
            <a:ext cx="3674339" cy="2125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026" tIns="40512" rIns="81026" bIns="40512"/>
          <a:lstStyle/>
          <a:p>
            <a:endParaRPr lang="ko-KR" altLang="en-US"/>
          </a:p>
        </p:txBody>
      </p:sp>
      <p:sp>
        <p:nvSpPr>
          <p:cNvPr id="14" name="텍스트 개체 틀 17"/>
          <p:cNvSpPr>
            <a:spLocks noGrp="1"/>
          </p:cNvSpPr>
          <p:nvPr>
            <p:ph type="body" sz="quarter" idx="29" hasCustomPrompt="1"/>
          </p:nvPr>
        </p:nvSpPr>
        <p:spPr>
          <a:xfrm>
            <a:off x="4176514" y="3903581"/>
            <a:ext cx="1296144" cy="360040"/>
          </a:xfrm>
          <a:prstGeom prst="rect">
            <a:avLst/>
          </a:prstGeom>
        </p:spPr>
        <p:txBody>
          <a:bodyPr lIns="81026" tIns="40512" rIns="81026" bIns="40512"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200" b="1" kern="1200" cap="none" spc="0" dirty="0">
                <a:ln>
                  <a:solidFill>
                    <a:srgbClr val="88D4F0"/>
                  </a:solidFill>
                </a:ln>
                <a:solidFill>
                  <a:srgbClr val="88D4F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marL="0" lvl="0" indent="0" defTabSz="810255" fontAlgn="base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텍스트 개체 틀 17"/>
          <p:cNvSpPr>
            <a:spLocks noGrp="1"/>
          </p:cNvSpPr>
          <p:nvPr>
            <p:ph type="body" sz="quarter" idx="30" hasCustomPrompt="1"/>
          </p:nvPr>
        </p:nvSpPr>
        <p:spPr>
          <a:xfrm>
            <a:off x="4250155" y="4212382"/>
            <a:ext cx="2590655" cy="1865221"/>
          </a:xfrm>
          <a:prstGeom prst="rect">
            <a:avLst/>
          </a:prstGeom>
        </p:spPr>
        <p:txBody>
          <a:bodyPr lIns="81026" tIns="40512" rIns="81026" bIns="40512" anchor="t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lang="ko-KR" altLang="en-US" sz="1300" kern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그림 개체 틀 19"/>
          <p:cNvSpPr>
            <a:spLocks noGrp="1"/>
          </p:cNvSpPr>
          <p:nvPr>
            <p:ph type="pic" sz="quarter" idx="31"/>
          </p:nvPr>
        </p:nvSpPr>
        <p:spPr>
          <a:xfrm>
            <a:off x="431799" y="3979392"/>
            <a:ext cx="3674339" cy="2125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026" tIns="40512" rIns="81026" bIns="40512"/>
          <a:lstStyle/>
          <a:p>
            <a:endParaRPr lang="ko-KR" altLang="en-US"/>
          </a:p>
        </p:txBody>
      </p:sp>
      <p:sp>
        <p:nvSpPr>
          <p:cNvPr id="17" name="텍스트 개체 틀 17"/>
          <p:cNvSpPr>
            <a:spLocks noGrp="1"/>
          </p:cNvSpPr>
          <p:nvPr>
            <p:ph type="body" sz="quarter" idx="32" hasCustomPrompt="1"/>
          </p:nvPr>
        </p:nvSpPr>
        <p:spPr>
          <a:xfrm>
            <a:off x="4176514" y="6506254"/>
            <a:ext cx="1296144" cy="360040"/>
          </a:xfrm>
          <a:prstGeom prst="rect">
            <a:avLst/>
          </a:prstGeom>
        </p:spPr>
        <p:txBody>
          <a:bodyPr lIns="81026" tIns="40512" rIns="81026" bIns="40512">
            <a:scene3d>
              <a:camera prst="orthographicFront"/>
              <a:lightRig rig="flat" dir="tl"/>
            </a:scene3d>
            <a:sp3d contourW="19050" prstMaterial="clear"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200" b="1" kern="1200" cap="none" spc="0" dirty="0">
                <a:ln>
                  <a:solidFill>
                    <a:srgbClr val="88D4F0"/>
                  </a:solidFill>
                </a:ln>
                <a:solidFill>
                  <a:srgbClr val="88D4F0"/>
                </a:solidFill>
                <a:effectLst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marL="0" lvl="0" indent="0" defTabSz="810255" fontAlgn="base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33" hasCustomPrompt="1"/>
          </p:nvPr>
        </p:nvSpPr>
        <p:spPr>
          <a:xfrm>
            <a:off x="4250155" y="6815055"/>
            <a:ext cx="2590655" cy="1865221"/>
          </a:xfrm>
          <a:prstGeom prst="rect">
            <a:avLst/>
          </a:prstGeom>
        </p:spPr>
        <p:txBody>
          <a:bodyPr lIns="81026" tIns="40512" rIns="81026" bIns="40512" anchor="t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lang="ko-KR" altLang="en-US" sz="1300" kern="1200" dirty="0">
                <a:solidFill>
                  <a:schemeClr val="tx1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그림 개체 틀 19"/>
          <p:cNvSpPr>
            <a:spLocks noGrp="1"/>
          </p:cNvSpPr>
          <p:nvPr>
            <p:ph type="pic" sz="quarter" idx="34"/>
          </p:nvPr>
        </p:nvSpPr>
        <p:spPr>
          <a:xfrm>
            <a:off x="431799" y="6582065"/>
            <a:ext cx="3674339" cy="21253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026" tIns="40512" rIns="81026" bIns="40512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79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7D7B-FD58-4B3D-AC23-308A267812DC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87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60045" y="418123"/>
            <a:ext cx="6480810" cy="1740165"/>
          </a:xfrm>
          <a:prstGeom prst="rect">
            <a:avLst/>
          </a:prstGeom>
        </p:spPr>
        <p:txBody>
          <a:bodyPr vert="horz" lIns="100803" tIns="50402" rIns="100803" bIns="50402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0045" y="2436232"/>
            <a:ext cx="6480810" cy="6890569"/>
          </a:xfrm>
          <a:prstGeom prst="rect">
            <a:avLst/>
          </a:prstGeom>
        </p:spPr>
        <p:txBody>
          <a:bodyPr vert="horz" lIns="100803" tIns="50402" rIns="100803" bIns="5040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60045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106EB-8C0F-4037-90AF-254EF5EA3239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460308" y="9677250"/>
            <a:ext cx="2280285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088282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5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ctr" defTabSz="1008035" rtl="0" eaLnBrk="1" latinLnBrk="1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013" indent="-378013" algn="l" defTabSz="1008035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9028" indent="-315011" algn="l" defTabSz="1008035" rtl="0" eaLnBrk="1" latinLnBrk="1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60045" y="418123"/>
            <a:ext cx="6480810" cy="1740165"/>
          </a:xfrm>
          <a:prstGeom prst="rect">
            <a:avLst/>
          </a:prstGeom>
        </p:spPr>
        <p:txBody>
          <a:bodyPr vert="horz" lIns="100803" tIns="50402" rIns="100803" bIns="5040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0045" y="2436232"/>
            <a:ext cx="6480810" cy="6890569"/>
          </a:xfrm>
          <a:prstGeom prst="rect">
            <a:avLst/>
          </a:prstGeom>
        </p:spPr>
        <p:txBody>
          <a:bodyPr vert="horz" lIns="100803" tIns="50402" rIns="100803" bIns="5040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60045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B8FF-74FB-4599-A5FB-FED830CA2B5A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472293" y="9677250"/>
            <a:ext cx="2280285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160290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marL="342900" indent="-342900" algn="r">
              <a:buFont typeface="+mj-lt"/>
              <a:buAutoNum type="arabicPeriod"/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8FA12-C8AE-4A66-AF88-641CBF6CC6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27" name="Picture 3" descr="C:\Users\loibiz1\Desktop\교제\댄싱로봇\1-프로젝트개요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8" y="285849"/>
            <a:ext cx="6465914" cy="54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78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lvl1pPr algn="ctr" defTabSz="1008035" rtl="0" eaLnBrk="1" latinLnBrk="1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013" indent="-378013" algn="l" defTabSz="1008035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9028" indent="-315011" algn="l" defTabSz="1008035" rtl="0" eaLnBrk="1" latinLnBrk="1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60045" y="418123"/>
            <a:ext cx="6480810" cy="1740165"/>
          </a:xfrm>
          <a:prstGeom prst="rect">
            <a:avLst/>
          </a:prstGeom>
        </p:spPr>
        <p:txBody>
          <a:bodyPr vert="horz" lIns="100803" tIns="50402" rIns="100803" bIns="5040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0045" y="2436232"/>
            <a:ext cx="6480810" cy="6890569"/>
          </a:xfrm>
          <a:prstGeom prst="rect">
            <a:avLst/>
          </a:prstGeom>
        </p:spPr>
        <p:txBody>
          <a:bodyPr vert="horz" lIns="100803" tIns="50402" rIns="100803" bIns="5040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60045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F7D7B-FD58-4B3D-AC23-308A267812DC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460308" y="9677250"/>
            <a:ext cx="2280285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088282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3074" name="Picture 2" descr="C:\Users\loibiz1\Desktop\교제\댄싱로봇\2-3d모델링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0" y="214698"/>
            <a:ext cx="6452006" cy="5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0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7" r:id="rId2"/>
    <p:sldLayoutId id="2147483656" r:id="rId3"/>
    <p:sldLayoutId id="2147483676" r:id="rId4"/>
  </p:sldLayoutIdLst>
  <p:hf hdr="0" ftr="0" dt="0"/>
  <p:txStyles>
    <p:titleStyle>
      <a:lvl1pPr algn="ctr" defTabSz="1008035" rtl="0" eaLnBrk="1" latinLnBrk="1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013" indent="-378013" algn="l" defTabSz="1008035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9028" indent="-315011" algn="l" defTabSz="1008035" rtl="0" eaLnBrk="1" latinLnBrk="1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60045" y="418123"/>
            <a:ext cx="6480810" cy="1740165"/>
          </a:xfrm>
          <a:prstGeom prst="rect">
            <a:avLst/>
          </a:prstGeom>
        </p:spPr>
        <p:txBody>
          <a:bodyPr vert="horz" lIns="100803" tIns="50402" rIns="100803" bIns="5040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0045" y="2436232"/>
            <a:ext cx="6480810" cy="6890569"/>
          </a:xfrm>
          <a:prstGeom prst="rect">
            <a:avLst/>
          </a:prstGeom>
        </p:spPr>
        <p:txBody>
          <a:bodyPr vert="horz" lIns="100803" tIns="50402" rIns="100803" bIns="5040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60045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0398E-491A-4CF5-ADBA-CE689ECEE3C4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460308" y="9677250"/>
            <a:ext cx="2280285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088282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3074" name="Picture 2" descr="C:\Users\loibiz1\Desktop\교제\댄싱로봇\2-3d모델링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60" y="214698"/>
            <a:ext cx="6452006" cy="5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45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hf hdr="0" ftr="0" dt="0"/>
  <p:txStyles>
    <p:titleStyle>
      <a:lvl1pPr algn="ctr" defTabSz="1008035" rtl="0" eaLnBrk="1" latinLnBrk="1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013" indent="-378013" algn="l" defTabSz="1008035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9028" indent="-315011" algn="l" defTabSz="1008035" rtl="0" eaLnBrk="1" latinLnBrk="1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60045" y="418123"/>
            <a:ext cx="6480810" cy="1740165"/>
          </a:xfrm>
          <a:prstGeom prst="rect">
            <a:avLst/>
          </a:prstGeom>
        </p:spPr>
        <p:txBody>
          <a:bodyPr vert="horz" lIns="100803" tIns="50402" rIns="100803" bIns="5040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0045" y="2436232"/>
            <a:ext cx="6480810" cy="6890569"/>
          </a:xfrm>
          <a:prstGeom prst="rect">
            <a:avLst/>
          </a:prstGeom>
        </p:spPr>
        <p:txBody>
          <a:bodyPr vert="horz" lIns="100803" tIns="50402" rIns="100803" bIns="5040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60045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BE0F6-7664-4F2A-A40C-1655FABCA2A5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460308" y="9677250"/>
            <a:ext cx="2280285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088282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122" name="Picture 2" descr="C:\Users\loibiz1\Desktop\교제\댄싱로봇\3-조립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5" y="214698"/>
            <a:ext cx="6452006" cy="5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94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9" r:id="rId3"/>
  </p:sldLayoutIdLst>
  <p:hf hdr="0" ftr="0" dt="0"/>
  <p:txStyles>
    <p:titleStyle>
      <a:lvl1pPr algn="ctr" defTabSz="1008035" rtl="0" eaLnBrk="1" latinLnBrk="1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013" indent="-378013" algn="l" defTabSz="1008035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9028" indent="-315011" algn="l" defTabSz="1008035" rtl="0" eaLnBrk="1" latinLnBrk="1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60045" y="418123"/>
            <a:ext cx="6480810" cy="1740165"/>
          </a:xfrm>
          <a:prstGeom prst="rect">
            <a:avLst/>
          </a:prstGeom>
        </p:spPr>
        <p:txBody>
          <a:bodyPr vert="horz" lIns="100803" tIns="50402" rIns="100803" bIns="5040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0045" y="2436232"/>
            <a:ext cx="6480810" cy="6890569"/>
          </a:xfrm>
          <a:prstGeom prst="rect">
            <a:avLst/>
          </a:prstGeom>
        </p:spPr>
        <p:txBody>
          <a:bodyPr vert="horz" lIns="100803" tIns="50402" rIns="100803" bIns="50402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60045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48266-4044-40D8-BD55-006A9C6389D1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460308" y="9677250"/>
            <a:ext cx="2280285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160290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170" name="Picture 2" descr="C:\Users\loibiz1\Desktop\교제\댄싱로봇\4-코딩-기본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36" y="214698"/>
            <a:ext cx="6452006" cy="5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46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 ftr="0" dt="0"/>
  <p:txStyles>
    <p:titleStyle>
      <a:lvl1pPr algn="ctr" defTabSz="1008035" rtl="0" eaLnBrk="1" latinLnBrk="1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013" indent="-378013" algn="l" defTabSz="1008035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9028" indent="-315011" algn="l" defTabSz="1008035" rtl="0" eaLnBrk="1" latinLnBrk="1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60045" y="418123"/>
            <a:ext cx="6480810" cy="1740165"/>
          </a:xfrm>
          <a:prstGeom prst="rect">
            <a:avLst/>
          </a:prstGeom>
        </p:spPr>
        <p:txBody>
          <a:bodyPr vert="horz" lIns="100803" tIns="50402" rIns="100803" bIns="5040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0045" y="2436232"/>
            <a:ext cx="6480810" cy="6890569"/>
          </a:xfrm>
          <a:prstGeom prst="rect">
            <a:avLst/>
          </a:prstGeom>
        </p:spPr>
        <p:txBody>
          <a:bodyPr vert="horz" lIns="100803" tIns="50402" rIns="100803" bIns="5040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60045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56AFC-C514-4BC7-AD58-5F86A858AA1D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460308" y="9677250"/>
            <a:ext cx="2280285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088282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218" name="Picture 2" descr="C:\Users\loibiz1\Desktop\교제\댄싱로봇\5-코딩-응용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5" y="214698"/>
            <a:ext cx="6452006" cy="5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39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lvl1pPr algn="ctr" defTabSz="1008035" rtl="0" eaLnBrk="1" latinLnBrk="1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013" indent="-378013" algn="l" defTabSz="1008035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9028" indent="-315011" algn="l" defTabSz="1008035" rtl="0" eaLnBrk="1" latinLnBrk="1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60045" y="418123"/>
            <a:ext cx="6480810" cy="1740165"/>
          </a:xfrm>
          <a:prstGeom prst="rect">
            <a:avLst/>
          </a:prstGeom>
        </p:spPr>
        <p:txBody>
          <a:bodyPr vert="horz" lIns="100803" tIns="50402" rIns="100803" bIns="5040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60045" y="2436232"/>
            <a:ext cx="6480810" cy="6890569"/>
          </a:xfrm>
          <a:prstGeom prst="rect">
            <a:avLst/>
          </a:prstGeom>
        </p:spPr>
        <p:txBody>
          <a:bodyPr vert="horz" lIns="100803" tIns="50402" rIns="100803" bIns="5040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60045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EE227-9D47-45D7-B4C1-FA8AE455C6BD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460308" y="9677250"/>
            <a:ext cx="2280285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160290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8FA12-C8AE-4A66-AF88-641CBF6CC64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123" name="Picture 3" descr="C:\Users\loibiz1\Desktop\교제\댄싱로봇\댄싱로봇표지\댄싱로봇제작06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9" y="215074"/>
            <a:ext cx="6502322" cy="54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128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hf hdr="0" ftr="0" dt="0"/>
  <p:txStyles>
    <p:titleStyle>
      <a:lvl1pPr algn="ctr" defTabSz="1008035" rtl="0" eaLnBrk="1" latinLnBrk="1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013" indent="-378013" algn="l" defTabSz="1008035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9028" indent="-315011" algn="l" defTabSz="1008035" rtl="0" eaLnBrk="1" latinLnBrk="1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5" Type="http://schemas.microsoft.com/office/2007/relationships/hdphoto" Target="../media/hdphoto6.wdp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1.wdp"/><Relationship Id="rId7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microsoft.com/office/2007/relationships/hdphoto" Target="../media/hdphoto7.wdp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4.png"/><Relationship Id="rId7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9.wdp"/><Relationship Id="rId11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microsoft.com/office/2007/relationships/hdphoto" Target="../media/hdphoto12.wdp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9.png"/><Relationship Id="rId5" Type="http://schemas.microsoft.com/office/2007/relationships/hdphoto" Target="../media/hdphoto14.wdp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3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microsoft.com/office/2007/relationships/hdphoto" Target="../media/hdphoto16.wdp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0.png"/><Relationship Id="rId11" Type="http://schemas.microsoft.com/office/2007/relationships/hdphoto" Target="../media/hdphoto21.wdp"/><Relationship Id="rId5" Type="http://schemas.microsoft.com/office/2007/relationships/hdphoto" Target="../media/hdphoto18.wdp"/><Relationship Id="rId10" Type="http://schemas.openxmlformats.org/officeDocument/2006/relationships/image" Target="../media/image92.png"/><Relationship Id="rId4" Type="http://schemas.openxmlformats.org/officeDocument/2006/relationships/image" Target="../media/image89.png"/><Relationship Id="rId9" Type="http://schemas.microsoft.com/office/2007/relationships/hdphoto" Target="../media/hdphoto20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FBE312-EAF9-A58A-5469-B241852F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6377F-A5C8-A9C8-90C6-6AC6EBA9FC0E}"/>
              </a:ext>
            </a:extLst>
          </p:cNvPr>
          <p:cNvSpPr txBox="1"/>
          <p:nvPr/>
        </p:nvSpPr>
        <p:spPr>
          <a:xfrm>
            <a:off x="2484326" y="1435941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>
                <a:solidFill>
                  <a:srgbClr val="FF0000"/>
                </a:solidFill>
              </a:rPr>
              <a:t>댄</a:t>
            </a:r>
            <a:r>
              <a:rPr lang="ko-KR" altLang="en-US" sz="5400" b="1">
                <a:solidFill>
                  <a:srgbClr val="0000FF"/>
                </a:solidFill>
              </a:rPr>
              <a:t>싱</a:t>
            </a:r>
            <a:r>
              <a:rPr lang="ko-KR" altLang="en-US" sz="5400" b="1"/>
              <a:t>봇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A51AF-A6EF-260F-FA90-0D33DF376F68}"/>
              </a:ext>
            </a:extLst>
          </p:cNvPr>
          <p:cNvSpPr txBox="1"/>
          <p:nvPr/>
        </p:nvSpPr>
        <p:spPr>
          <a:xfrm>
            <a:off x="1872258" y="671249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rgbClr val="0000CC"/>
                </a:solidFill>
              </a:rPr>
              <a:t>C</a:t>
            </a:r>
            <a:r>
              <a:rPr lang="ko-KR" altLang="en-US" sz="3600" b="1">
                <a:solidFill>
                  <a:srgbClr val="0000CC"/>
                </a:solidFill>
              </a:rPr>
              <a:t>언어 </a:t>
            </a:r>
            <a:r>
              <a:rPr lang="en-US" altLang="ko-KR" sz="3600" b="1"/>
              <a:t>to </a:t>
            </a:r>
            <a:r>
              <a:rPr lang="en-US" altLang="ko-KR" sz="3600" b="1">
                <a:solidFill>
                  <a:srgbClr val="C00000"/>
                </a:solidFill>
              </a:rPr>
              <a:t>Python</a:t>
            </a:r>
            <a:endParaRPr lang="ko-KR" altLang="en-US" sz="3600" b="1">
              <a:solidFill>
                <a:srgbClr val="C00000"/>
              </a:solidFill>
            </a:endParaRPr>
          </a:p>
        </p:txBody>
      </p:sp>
      <p:pic>
        <p:nvPicPr>
          <p:cNvPr id="5" name="그림 4" descr="장난감, 로봇, 오토마톤, 플라스틱이(가) 표시된 사진&#10;&#10;자동 생성된 설명">
            <a:extLst>
              <a:ext uri="{FF2B5EF4-FFF2-40B4-BE49-F238E27FC236}">
                <a16:creationId xmlns:a16="http://schemas.microsoft.com/office/drawing/2014/main" id="{CDBE7A26-1B9E-2500-C5C3-7E6D451BD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210" y="2556198"/>
            <a:ext cx="4608512" cy="3384376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F335D9-20F9-0445-B968-413AF16E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94" y="6407939"/>
            <a:ext cx="2864843" cy="2484963"/>
          </a:xfrm>
          <a:prstGeom prst="rect">
            <a:avLst/>
          </a:prstGeom>
          <a:ln w="9525">
            <a:solidFill>
              <a:srgbClr val="0000F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0EE44B-4517-C4AA-094B-DEEAA22BF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481" y="6407939"/>
            <a:ext cx="2781273" cy="2484963"/>
          </a:xfrm>
          <a:prstGeom prst="rect">
            <a:avLst/>
          </a:prstGeom>
          <a:ln w="9525">
            <a:solidFill>
              <a:srgbClr val="00B050"/>
            </a:solidFill>
          </a:ln>
        </p:spPr>
      </p:pic>
      <p:pic>
        <p:nvPicPr>
          <p:cNvPr id="8" name="그림 7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4E39D66C-BBBE-852C-6960-5967AD078F5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8" y="9240028"/>
            <a:ext cx="2448272" cy="71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38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00506" y="683990"/>
            <a:ext cx="6124280" cy="8919587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endParaRPr lang="en-US" altLang="ko-KR" sz="1400" b="1" i="1" dirty="0"/>
          </a:p>
          <a:p>
            <a:r>
              <a:rPr lang="en-US" altLang="ko-KR" sz="1600" b="1" i="1" dirty="0"/>
              <a:t>4.1.1 </a:t>
            </a:r>
            <a:r>
              <a:rPr lang="ko-KR" altLang="en-US" sz="1600" b="1" i="1" dirty="0"/>
              <a:t>문법에러 경험하기 </a:t>
            </a:r>
            <a:r>
              <a:rPr lang="ko-KR" altLang="en-US" sz="1600" dirty="0"/>
              <a:t>   </a:t>
            </a:r>
            <a:endParaRPr lang="en-US" altLang="ko-KR" sz="1600" dirty="0"/>
          </a:p>
          <a:p>
            <a:r>
              <a:rPr lang="en-US" altLang="ko-KR" sz="1300" dirty="0"/>
              <a:t> </a:t>
            </a:r>
            <a:endParaRPr lang="ko-KR" altLang="en-US" sz="1400" dirty="0"/>
          </a:p>
          <a:p>
            <a:r>
              <a:rPr lang="en-US" altLang="ko-KR" sz="1300" dirty="0"/>
              <a:t>1) </a:t>
            </a:r>
            <a:r>
              <a:rPr lang="ko-KR" altLang="en-US" sz="1300" dirty="0" err="1"/>
              <a:t>변수명이</a:t>
            </a:r>
            <a:r>
              <a:rPr lang="ko-KR" altLang="en-US" sz="1300" dirty="0"/>
              <a:t> 선언한 것과 사용한 것이 단어가 틀리다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2) </a:t>
            </a:r>
            <a:r>
              <a:rPr lang="ko-KR" altLang="en-US" sz="1300" dirty="0"/>
              <a:t>문장이 끝나고  ‘</a:t>
            </a:r>
            <a:r>
              <a:rPr lang="en-US" altLang="ko-KR" sz="1300" dirty="0">
                <a:solidFill>
                  <a:srgbClr val="FF0000"/>
                </a:solidFill>
              </a:rPr>
              <a:t>;</a:t>
            </a:r>
            <a:r>
              <a:rPr lang="en-US" altLang="ko-KR" sz="1300" dirty="0"/>
              <a:t>’ </a:t>
            </a:r>
            <a:r>
              <a:rPr lang="ko-KR" altLang="en-US" sz="1300" dirty="0"/>
              <a:t>를 붙이지 않았다</a:t>
            </a:r>
            <a:r>
              <a:rPr lang="en-US" altLang="ko-KR" sz="1300" dirty="0"/>
              <a:t>.  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3) { } , ( ) </a:t>
            </a:r>
            <a:r>
              <a:rPr lang="ko-KR" altLang="en-US" sz="1300" dirty="0">
                <a:solidFill>
                  <a:srgbClr val="FF0000"/>
                </a:solidFill>
              </a:rPr>
              <a:t>개수가 맞지 않다</a:t>
            </a:r>
            <a:r>
              <a:rPr lang="en-US" altLang="ko-KR" sz="1300" dirty="0">
                <a:solidFill>
                  <a:srgbClr val="FF0000"/>
                </a:solidFill>
              </a:rPr>
              <a:t>. </a:t>
            </a:r>
            <a:r>
              <a:rPr lang="ko-KR" altLang="en-US" sz="1300" dirty="0">
                <a:solidFill>
                  <a:srgbClr val="FF0000"/>
                </a:solidFill>
              </a:rPr>
              <a:t>틀리면 에러가 엉뚱하게 나오기 때문에 </a:t>
            </a:r>
            <a:r>
              <a:rPr lang="ko-KR" altLang="en-US" sz="1300" dirty="0" err="1">
                <a:solidFill>
                  <a:srgbClr val="FF0000"/>
                </a:solidFill>
              </a:rPr>
              <a:t>잡기어렵다</a:t>
            </a:r>
            <a:r>
              <a:rPr lang="en-US" altLang="ko-KR" sz="1300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300" dirty="0"/>
              <a:t>4) </a:t>
            </a:r>
            <a:r>
              <a:rPr lang="ko-KR" altLang="en-US" sz="1300" dirty="0" err="1"/>
              <a:t>아두이노에서</a:t>
            </a:r>
            <a:r>
              <a:rPr lang="ko-KR" altLang="en-US" sz="1300" dirty="0"/>
              <a:t> 제공하는 </a:t>
            </a:r>
            <a:r>
              <a:rPr lang="en-US" altLang="ko-KR" sz="1300" dirty="0"/>
              <a:t>API</a:t>
            </a:r>
            <a:r>
              <a:rPr lang="ko-KR" altLang="en-US" sz="1300" dirty="0"/>
              <a:t>가 작성한 코드와 형식에 맞지 않다</a:t>
            </a:r>
            <a:r>
              <a:rPr lang="en-US" altLang="ko-KR" sz="1300" dirty="0"/>
              <a:t>. </a:t>
            </a:r>
          </a:p>
          <a:p>
            <a:pPr marL="342900" indent="-342900">
              <a:buAutoNum type="arabicParenR" startAt="5"/>
            </a:pPr>
            <a:r>
              <a:rPr lang="en-US" altLang="ko-KR" sz="1300" dirty="0"/>
              <a:t>“</a:t>
            </a:r>
            <a:r>
              <a:rPr lang="en-US" altLang="ko-KR" sz="1300" dirty="0">
                <a:solidFill>
                  <a:srgbClr val="FF0000"/>
                </a:solidFill>
              </a:rPr>
              <a:t>,</a:t>
            </a:r>
            <a:r>
              <a:rPr lang="en-US" altLang="ko-KR" sz="1300" dirty="0"/>
              <a:t> “</a:t>
            </a:r>
            <a:r>
              <a:rPr lang="ko-KR" altLang="en-US" sz="1300" dirty="0"/>
              <a:t>를  </a:t>
            </a:r>
            <a:r>
              <a:rPr lang="en-US" altLang="ko-KR" sz="1300" dirty="0"/>
              <a:t>“</a:t>
            </a:r>
            <a:r>
              <a:rPr lang="en-US" altLang="ko-KR" sz="1300" dirty="0">
                <a:solidFill>
                  <a:srgbClr val="FF0000"/>
                </a:solidFill>
              </a:rPr>
              <a:t>.</a:t>
            </a:r>
            <a:r>
              <a:rPr lang="en-US" altLang="ko-KR" sz="1300" dirty="0"/>
              <a:t> “</a:t>
            </a:r>
            <a:r>
              <a:rPr lang="ko-KR" altLang="en-US" sz="1300" dirty="0"/>
              <a:t>으로  입력하는 경우가 많다</a:t>
            </a:r>
            <a:r>
              <a:rPr lang="en-US" altLang="ko-KR" sz="1300" dirty="0"/>
              <a:t>. </a:t>
            </a:r>
          </a:p>
          <a:p>
            <a:endParaRPr lang="en-US" altLang="ko-KR" sz="1300" dirty="0"/>
          </a:p>
          <a:p>
            <a:r>
              <a:rPr lang="ko-KR" altLang="en-US" sz="1300" dirty="0">
                <a:solidFill>
                  <a:srgbClr val="FF0000"/>
                </a:solidFill>
              </a:rPr>
              <a:t>에러를 잡기 어려운 이유는 </a:t>
            </a:r>
            <a:r>
              <a:rPr lang="ko-KR" altLang="en-US" sz="1300" dirty="0" err="1">
                <a:solidFill>
                  <a:srgbClr val="FF0000"/>
                </a:solidFill>
              </a:rPr>
              <a:t>에러메세지가</a:t>
            </a:r>
            <a:r>
              <a:rPr lang="ko-KR" altLang="en-US" sz="1300" dirty="0">
                <a:solidFill>
                  <a:srgbClr val="FF0000"/>
                </a:solidFill>
              </a:rPr>
              <a:t> 영어로 나오기 때문이다</a:t>
            </a:r>
            <a:r>
              <a:rPr lang="en-US" altLang="ko-KR" sz="13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300" dirty="0"/>
              <a:t>그래서 프로그램을 잘 </a:t>
            </a:r>
            <a:r>
              <a:rPr lang="ko-KR" altLang="en-US" sz="1300" dirty="0" err="1"/>
              <a:t>못짜는</a:t>
            </a:r>
            <a:r>
              <a:rPr lang="ko-KR" altLang="en-US" sz="1300" dirty="0"/>
              <a:t> 학생의 입장에서 </a:t>
            </a:r>
            <a:r>
              <a:rPr lang="ko-KR" altLang="en-US" sz="1300" dirty="0" err="1"/>
              <a:t>에러메세지는</a:t>
            </a:r>
            <a:r>
              <a:rPr lang="ko-KR" altLang="en-US" sz="1300" dirty="0"/>
              <a:t> 큰 부담으로</a:t>
            </a:r>
            <a:endParaRPr lang="en-US" altLang="ko-KR" sz="1300" dirty="0"/>
          </a:p>
          <a:p>
            <a:r>
              <a:rPr lang="ko-KR" altLang="en-US" sz="1300" dirty="0"/>
              <a:t>작용하게 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그래서 일부러 틀리기 연습을 해보면서 부담을 낮춰</a:t>
            </a:r>
            <a:endParaRPr lang="en-US" altLang="ko-KR" sz="1300" dirty="0"/>
          </a:p>
          <a:p>
            <a:r>
              <a:rPr lang="ko-KR" altLang="en-US" sz="1300" dirty="0"/>
              <a:t>보는 훈련이 필요합니다</a:t>
            </a:r>
            <a:r>
              <a:rPr lang="en-US" altLang="ko-KR" sz="1300" dirty="0"/>
              <a:t>. </a:t>
            </a:r>
          </a:p>
          <a:p>
            <a:endParaRPr lang="en-US" altLang="ko-KR" sz="1400" dirty="0"/>
          </a:p>
          <a:p>
            <a:r>
              <a:rPr lang="ko-KR" altLang="en-US" sz="1300" dirty="0"/>
              <a:t>시도 </a:t>
            </a:r>
            <a:r>
              <a:rPr lang="en-US" altLang="ko-KR" sz="1300" dirty="0"/>
              <a:t>#1 )  </a:t>
            </a:r>
            <a:r>
              <a:rPr lang="ko-KR" altLang="en-US" sz="1300" dirty="0"/>
              <a:t>왼쪽 문장을 오른쪽 문장으로 바꿔봅시다</a:t>
            </a:r>
            <a:r>
              <a:rPr lang="en-US" altLang="ko-KR" sz="1300" dirty="0"/>
              <a:t>.</a:t>
            </a:r>
          </a:p>
          <a:p>
            <a:r>
              <a:rPr lang="en-US" altLang="ko-KR" sz="1400" dirty="0"/>
              <a:t>     </a:t>
            </a:r>
            <a:r>
              <a:rPr lang="en-US" altLang="ko-KR" sz="1300" dirty="0"/>
              <a:t>servo_8.write(90);      </a:t>
            </a:r>
            <a:r>
              <a:rPr lang="en-US" altLang="ko-KR" sz="1300" dirty="0">
                <a:solidFill>
                  <a:srgbClr val="00B0F0"/>
                </a:solidFill>
              </a:rPr>
              <a:t>-&gt;</a:t>
            </a:r>
            <a:r>
              <a:rPr lang="en-US" altLang="ko-KR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/>
              <a:t>  servo8.write(90); </a:t>
            </a:r>
          </a:p>
          <a:p>
            <a:r>
              <a:rPr lang="ko-KR" altLang="en-US" sz="1400" dirty="0"/>
              <a:t>     </a:t>
            </a:r>
            <a:r>
              <a:rPr lang="ko-KR" altLang="en-US" sz="1300" dirty="0"/>
              <a:t>컴파일 해봅시다</a:t>
            </a:r>
            <a:r>
              <a:rPr lang="en-US" altLang="ko-KR" sz="1300" dirty="0"/>
              <a:t>. </a:t>
            </a:r>
            <a:r>
              <a:rPr lang="ko-KR" altLang="en-US" sz="1300" dirty="0"/>
              <a:t>그리고 </a:t>
            </a:r>
            <a:r>
              <a:rPr lang="ko-KR" altLang="en-US" sz="1300" dirty="0" err="1"/>
              <a:t>에러메세지를</a:t>
            </a:r>
            <a:r>
              <a:rPr lang="ko-KR" altLang="en-US" sz="1300" dirty="0"/>
              <a:t> 봅시다</a:t>
            </a:r>
            <a:r>
              <a:rPr lang="en-US" altLang="ko-KR" sz="1300" dirty="0"/>
              <a:t>. </a:t>
            </a:r>
          </a:p>
          <a:p>
            <a:endParaRPr lang="en-US" altLang="ko-KR" sz="14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endParaRPr lang="en-US" altLang="ko-KR" sz="1300" dirty="0"/>
          </a:p>
          <a:p>
            <a:r>
              <a:rPr lang="en-US" altLang="ko-KR" sz="1300" dirty="0"/>
              <a:t> </a:t>
            </a:r>
          </a:p>
          <a:p>
            <a:r>
              <a:rPr lang="en-US" altLang="ko-KR" sz="1300" dirty="0"/>
              <a:t>   </a:t>
            </a:r>
            <a:r>
              <a:rPr lang="ko-KR" altLang="en-US" sz="1300" dirty="0"/>
              <a:t>이 메시지를 보면 </a:t>
            </a:r>
            <a:r>
              <a:rPr lang="en-US" altLang="ko-KR" sz="1300" dirty="0"/>
              <a:t>17</a:t>
            </a:r>
            <a:r>
              <a:rPr lang="ko-KR" altLang="en-US" sz="1300" dirty="0"/>
              <a:t>번 줄에 </a:t>
            </a:r>
            <a:r>
              <a:rPr lang="en-US" altLang="ko-KR" sz="1300" dirty="0"/>
              <a:t>servo8 </a:t>
            </a:r>
            <a:r>
              <a:rPr lang="ko-KR" altLang="en-US" sz="1300" dirty="0"/>
              <a:t>이 잘못된 걸 나름 알 수 </a:t>
            </a:r>
            <a:r>
              <a:rPr lang="ko-KR" altLang="en-US" sz="1300" dirty="0" err="1"/>
              <a:t>있을겁니다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   다시 원래대로 고쳐 봅시다</a:t>
            </a:r>
            <a:r>
              <a:rPr lang="en-US" altLang="ko-KR" sz="1300" dirty="0"/>
              <a:t>.  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   ( </a:t>
            </a:r>
            <a:r>
              <a:rPr lang="ko-KR" altLang="en-US" sz="1000" dirty="0">
                <a:solidFill>
                  <a:srgbClr val="FF0000"/>
                </a:solidFill>
              </a:rPr>
              <a:t>참고 </a:t>
            </a:r>
            <a:r>
              <a:rPr lang="en-US" altLang="ko-KR" sz="1000" dirty="0">
                <a:solidFill>
                  <a:srgbClr val="FF0000"/>
                </a:solidFill>
              </a:rPr>
              <a:t>:  </a:t>
            </a:r>
            <a:r>
              <a:rPr lang="ko-KR" altLang="en-US" sz="1000" dirty="0" err="1">
                <a:solidFill>
                  <a:srgbClr val="FF0000"/>
                </a:solidFill>
              </a:rPr>
              <a:t>에러메세지를</a:t>
            </a:r>
            <a:r>
              <a:rPr lang="ko-KR" altLang="en-US" sz="1000" dirty="0">
                <a:solidFill>
                  <a:srgbClr val="FF0000"/>
                </a:solidFill>
              </a:rPr>
              <a:t> 긁어서 복사하여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err="1">
                <a:solidFill>
                  <a:srgbClr val="FF0000"/>
                </a:solidFill>
              </a:rPr>
              <a:t>구글</a:t>
            </a:r>
            <a:r>
              <a:rPr lang="ko-KR" altLang="en-US" sz="1000" dirty="0">
                <a:solidFill>
                  <a:srgbClr val="FF0000"/>
                </a:solidFill>
              </a:rPr>
              <a:t> 번역기를 이용해 해석해 보세요</a:t>
            </a:r>
            <a:r>
              <a:rPr lang="en-US" altLang="ko-KR" sz="1000" dirty="0">
                <a:solidFill>
                  <a:srgbClr val="FF0000"/>
                </a:solidFill>
              </a:rPr>
              <a:t>! ) </a:t>
            </a:r>
          </a:p>
          <a:p>
            <a:endParaRPr lang="en-US" altLang="ko-KR" sz="1300" dirty="0"/>
          </a:p>
          <a:p>
            <a:r>
              <a:rPr lang="ko-KR" altLang="en-US" sz="1300" dirty="0"/>
              <a:t>시도 </a:t>
            </a:r>
            <a:r>
              <a:rPr lang="en-US" altLang="ko-KR" sz="1300" dirty="0"/>
              <a:t>#2 ) </a:t>
            </a:r>
            <a:r>
              <a:rPr lang="en-US" altLang="ko-KR" sz="1200" dirty="0"/>
              <a:t>servo_8.write(90);      </a:t>
            </a:r>
            <a:r>
              <a:rPr lang="en-US" altLang="ko-KR" sz="1200" dirty="0">
                <a:solidFill>
                  <a:srgbClr val="00B0F0"/>
                </a:solidFill>
              </a:rPr>
              <a:t>-&gt;</a:t>
            </a:r>
            <a:r>
              <a:rPr lang="en-US" altLang="ko-KR" sz="1200" dirty="0"/>
              <a:t>   servo_8.write(90)  </a:t>
            </a:r>
          </a:p>
          <a:p>
            <a:r>
              <a:rPr lang="en-US" altLang="ko-KR" sz="1200" dirty="0"/>
              <a:t>             </a:t>
            </a:r>
            <a:r>
              <a:rPr lang="ko-KR" altLang="en-US" sz="1200" dirty="0"/>
              <a:t>세미콜론 </a:t>
            </a:r>
            <a:r>
              <a:rPr lang="en-US" altLang="ko-KR" sz="1200" dirty="0"/>
              <a:t>”;”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dirty="0"/>
              <a:t>지우고</a:t>
            </a:r>
            <a:r>
              <a:rPr lang="en-US" altLang="ko-KR" sz="1200" dirty="0"/>
              <a:t>, </a:t>
            </a:r>
            <a:r>
              <a:rPr lang="ko-KR" altLang="en-US" sz="1200" dirty="0"/>
              <a:t>컴파일 해봅시다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에러메세지를</a:t>
            </a:r>
            <a:r>
              <a:rPr lang="ko-KR" altLang="en-US" sz="1200" dirty="0"/>
              <a:t> 봅시다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300" dirty="0"/>
          </a:p>
          <a:p>
            <a:r>
              <a:rPr lang="ko-KR" altLang="en-US" sz="1300" dirty="0">
                <a:solidFill>
                  <a:srgbClr val="FF0000"/>
                </a:solidFill>
              </a:rPr>
              <a:t>시도 </a:t>
            </a:r>
            <a:r>
              <a:rPr lang="en-US" altLang="ko-KR" sz="1300" dirty="0">
                <a:solidFill>
                  <a:srgbClr val="FF0000"/>
                </a:solidFill>
              </a:rPr>
              <a:t>#3) setup() { } -&gt; setup( ) { </a:t>
            </a:r>
            <a:r>
              <a:rPr lang="ko-KR" altLang="en-US" sz="1300" dirty="0">
                <a:solidFill>
                  <a:srgbClr val="FF0000"/>
                </a:solidFill>
              </a:rPr>
              <a:t>중괄호 한 개를 지워보세요</a:t>
            </a:r>
            <a:r>
              <a:rPr lang="en-US" altLang="ko-KR" sz="1300" dirty="0">
                <a:solidFill>
                  <a:srgbClr val="FF0000"/>
                </a:solidFill>
              </a:rPr>
              <a:t>! </a:t>
            </a:r>
          </a:p>
          <a:p>
            <a:r>
              <a:rPr lang="ko-KR" altLang="en-US" sz="1300" dirty="0"/>
              <a:t>시도 </a:t>
            </a:r>
            <a:r>
              <a:rPr lang="en-US" altLang="ko-KR" sz="1300" dirty="0"/>
              <a:t>#4)</a:t>
            </a:r>
            <a:r>
              <a:rPr lang="ko-KR" altLang="en-US" sz="1300" dirty="0"/>
              <a:t> </a:t>
            </a:r>
            <a:r>
              <a:rPr lang="en-US" altLang="ko-KR" sz="1300" dirty="0"/>
              <a:t>servo_8.write(90); </a:t>
            </a:r>
            <a:r>
              <a:rPr lang="en-US" altLang="ko-KR" sz="1300" dirty="0">
                <a:solidFill>
                  <a:srgbClr val="00B0F0"/>
                </a:solidFill>
              </a:rPr>
              <a:t>-&gt;</a:t>
            </a:r>
            <a:r>
              <a:rPr lang="en-US" altLang="ko-KR" sz="1300" dirty="0"/>
              <a:t> </a:t>
            </a:r>
            <a:r>
              <a:rPr lang="ko-KR" altLang="en-US" sz="1300" dirty="0"/>
              <a:t> </a:t>
            </a:r>
            <a:r>
              <a:rPr lang="en-US" altLang="ko-KR" sz="1300" dirty="0"/>
              <a:t>servo_8.write(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 </a:t>
            </a:r>
            <a:r>
              <a:rPr lang="en-US" altLang="ko-KR" sz="1300" dirty="0"/>
              <a:t>);  </a:t>
            </a:r>
          </a:p>
          <a:p>
            <a:r>
              <a:rPr lang="ko-KR" altLang="en-US" sz="1300" dirty="0"/>
              <a:t>시도 </a:t>
            </a:r>
            <a:r>
              <a:rPr lang="en-US" altLang="ko-KR" sz="1300" dirty="0"/>
              <a:t>#5 ) servo_8.write(90); </a:t>
            </a:r>
            <a:r>
              <a:rPr lang="en-US" altLang="ko-KR" sz="1300" dirty="0">
                <a:solidFill>
                  <a:srgbClr val="00B0F0"/>
                </a:solidFill>
              </a:rPr>
              <a:t>-&gt;</a:t>
            </a:r>
            <a:r>
              <a:rPr lang="en-US" altLang="ko-KR" sz="1300" dirty="0"/>
              <a:t> servo_8</a:t>
            </a:r>
            <a:r>
              <a:rPr lang="en-US" altLang="ko-KR" sz="1300" dirty="0">
                <a:solidFill>
                  <a:srgbClr val="FF0000"/>
                </a:solidFill>
              </a:rPr>
              <a:t>,</a:t>
            </a:r>
            <a:r>
              <a:rPr lang="en-US" altLang="ko-KR" sz="1300" dirty="0"/>
              <a:t>write(90)  </a:t>
            </a:r>
          </a:p>
          <a:p>
            <a:r>
              <a:rPr lang="ko-KR" altLang="en-US" sz="1300" dirty="0"/>
              <a:t>시도 </a:t>
            </a:r>
            <a:r>
              <a:rPr lang="en-US" altLang="ko-KR" sz="1300" dirty="0"/>
              <a:t>#6 ) servo_8.write(90); </a:t>
            </a:r>
            <a:r>
              <a:rPr lang="en-US" altLang="ko-KR" sz="1300" dirty="0">
                <a:solidFill>
                  <a:srgbClr val="00B0F0"/>
                </a:solidFill>
              </a:rPr>
              <a:t>-&gt;</a:t>
            </a:r>
            <a:r>
              <a:rPr lang="en-US" altLang="ko-KR" sz="1300" dirty="0"/>
              <a:t> servo_8.write(90 ;</a:t>
            </a:r>
          </a:p>
          <a:p>
            <a:endParaRPr lang="en-US" altLang="ko-KR" sz="1300" dirty="0"/>
          </a:p>
          <a:p>
            <a:r>
              <a:rPr lang="ko-KR" altLang="en-US" sz="1300" dirty="0"/>
              <a:t>문법에러가 나면 선생님에게 </a:t>
            </a:r>
            <a:r>
              <a:rPr lang="ko-KR" altLang="en-US" sz="1300" dirty="0" err="1"/>
              <a:t>물어보는게</a:t>
            </a:r>
            <a:r>
              <a:rPr lang="ko-KR" altLang="en-US" sz="1300" dirty="0"/>
              <a:t> 아니고</a:t>
            </a:r>
            <a:r>
              <a:rPr lang="en-US" altLang="ko-KR" sz="1300" dirty="0"/>
              <a:t>,</a:t>
            </a:r>
            <a:r>
              <a:rPr lang="ko-KR" altLang="en-US" sz="1300" dirty="0"/>
              <a:t> 스스로 고쳐야 합니다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에러가 전부 </a:t>
            </a:r>
            <a:r>
              <a:rPr lang="ko-KR" altLang="en-US" sz="1300" dirty="0" err="1"/>
              <a:t>수정되서</a:t>
            </a:r>
            <a:r>
              <a:rPr lang="ko-KR" altLang="en-US" sz="1300" dirty="0"/>
              <a:t> </a:t>
            </a:r>
            <a:r>
              <a:rPr lang="en-US" altLang="ko-KR" sz="1300" dirty="0"/>
              <a:t>“</a:t>
            </a:r>
            <a:r>
              <a:rPr lang="ko-KR" altLang="en-US" sz="1300" dirty="0"/>
              <a:t>컴파일 완료</a:t>
            </a:r>
            <a:r>
              <a:rPr lang="en-US" altLang="ko-KR" sz="1300" dirty="0"/>
              <a:t>” </a:t>
            </a:r>
            <a:r>
              <a:rPr lang="ko-KR" altLang="en-US" sz="1300" dirty="0"/>
              <a:t>가 </a:t>
            </a:r>
            <a:r>
              <a:rPr lang="ko-KR" altLang="en-US" sz="1300" dirty="0" err="1"/>
              <a:t>나올때</a:t>
            </a:r>
            <a:r>
              <a:rPr lang="ko-KR" altLang="en-US" sz="1300" dirty="0"/>
              <a:t> 까지 수정하면 됩니다</a:t>
            </a:r>
            <a:r>
              <a:rPr lang="en-US" altLang="ko-KR" sz="130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30" y="4284390"/>
            <a:ext cx="5760640" cy="2268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350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525" y="1109413"/>
            <a:ext cx="6376759" cy="840452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endParaRPr lang="en-US" altLang="ko-KR" sz="1200" b="1" i="1" dirty="0"/>
          </a:p>
          <a:p>
            <a:pPr fontAlgn="base"/>
            <a:r>
              <a:rPr lang="ko-KR" altLang="en-US" sz="1200" dirty="0" err="1"/>
              <a:t>한블록을</a:t>
            </a:r>
            <a:r>
              <a:rPr lang="ko-KR" altLang="en-US" sz="1200" dirty="0"/>
              <a:t> 실행합니다</a:t>
            </a:r>
            <a:r>
              <a:rPr lang="en-US" altLang="ko-KR" sz="1200" dirty="0"/>
              <a:t>.  </a:t>
            </a:r>
            <a:r>
              <a:rPr lang="en-US" altLang="ko-KR" sz="1200" dirty="0" err="1"/>
              <a:t>Usb</a:t>
            </a:r>
            <a:r>
              <a:rPr lang="ko-KR" altLang="en-US" sz="1200" dirty="0"/>
              <a:t>케이블을 컴퓨터와 로봇에 연결합니다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ko-KR" altLang="en-US" sz="1200" dirty="0"/>
              <a:t>메뉴에서 보드</a:t>
            </a:r>
            <a:r>
              <a:rPr lang="en-US" altLang="ko-KR" sz="1200" dirty="0"/>
              <a:t>▶Arduino Nano(mega328) , </a:t>
            </a:r>
            <a:r>
              <a:rPr lang="ko-KR" altLang="en-US" sz="1200" dirty="0"/>
              <a:t>연결</a:t>
            </a:r>
            <a:r>
              <a:rPr lang="en-US" altLang="ko-KR" sz="1200" dirty="0"/>
              <a:t>▶ </a:t>
            </a:r>
            <a:r>
              <a:rPr lang="ko-KR" altLang="en-US" sz="1200" dirty="0"/>
              <a:t>시리얼포트</a:t>
            </a:r>
            <a:r>
              <a:rPr lang="en-US" altLang="ko-KR" sz="1200" dirty="0"/>
              <a:t>▶Com </a:t>
            </a:r>
            <a:r>
              <a:rPr lang="ko-KR" altLang="en-US" sz="1200" dirty="0"/>
              <a:t>포트를 맞춥니다</a:t>
            </a:r>
            <a:r>
              <a:rPr lang="en-US" altLang="ko-KR" sz="1200" dirty="0"/>
              <a:t>.  </a:t>
            </a:r>
            <a:r>
              <a:rPr lang="ko-KR" altLang="en-US" sz="1200" dirty="0"/>
              <a:t>연결메뉴</a:t>
            </a:r>
            <a:r>
              <a:rPr lang="en-US" altLang="ko-KR" sz="1200" dirty="0"/>
              <a:t>▶ </a:t>
            </a:r>
            <a:r>
              <a:rPr lang="ko-KR" altLang="en-US" sz="1200" dirty="0" err="1"/>
              <a:t>펌웨어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업로딩</a:t>
            </a:r>
            <a:r>
              <a:rPr lang="ko-KR" altLang="en-US" sz="1200" dirty="0"/>
              <a:t> 합니다</a:t>
            </a:r>
            <a:r>
              <a:rPr lang="en-US" altLang="ko-KR" sz="1200" dirty="0"/>
              <a:t>.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6114" y="2077390"/>
            <a:ext cx="6376759" cy="471120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200" dirty="0"/>
              <a:t>8~11 </a:t>
            </a:r>
            <a:r>
              <a:rPr lang="ko-KR" altLang="en-US" sz="1200" dirty="0"/>
              <a:t>번 </a:t>
            </a:r>
            <a:r>
              <a:rPr lang="ko-KR" altLang="en-US" sz="1200" dirty="0" err="1"/>
              <a:t>서보모터를</a:t>
            </a:r>
            <a:r>
              <a:rPr lang="ko-KR" altLang="en-US" sz="1200" dirty="0"/>
              <a:t> </a:t>
            </a:r>
            <a:r>
              <a:rPr lang="en-US" altLang="ko-KR" sz="1200" dirty="0"/>
              <a:t>90</a:t>
            </a:r>
            <a:r>
              <a:rPr lang="ko-KR" altLang="en-US" sz="1200" dirty="0"/>
              <a:t>도를 기준으로 </a:t>
            </a:r>
            <a:r>
              <a:rPr lang="ko-KR" altLang="en-US" sz="1200" dirty="0" err="1"/>
              <a:t>바른자세로</a:t>
            </a:r>
            <a:r>
              <a:rPr lang="ko-KR" altLang="en-US" sz="1200" dirty="0"/>
              <a:t> 맞추는 작업을 해봅시다</a:t>
            </a:r>
            <a:r>
              <a:rPr lang="en-US" altLang="ko-KR" sz="1200" dirty="0"/>
              <a:t>. </a:t>
            </a:r>
          </a:p>
          <a:p>
            <a:pPr fontAlgn="base"/>
            <a:r>
              <a:rPr lang="ko-KR" altLang="en-US" sz="1200" dirty="0"/>
              <a:t>   </a:t>
            </a:r>
            <a:endParaRPr lang="en-US" altLang="ko-KR" sz="12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60045" y="2338502"/>
            <a:ext cx="203639" cy="28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03" tIns="50402" rIns="100803" bIns="5040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2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6139" y="4932462"/>
            <a:ext cx="6376759" cy="2133114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200" dirty="0" err="1"/>
              <a:t>서보모터의</a:t>
            </a:r>
            <a:r>
              <a:rPr lang="ko-KR" altLang="en-US" sz="1200" dirty="0"/>
              <a:t> 정밀도가 높지 않아서  어떤 발</a:t>
            </a:r>
            <a:r>
              <a:rPr lang="en-US" altLang="ko-KR" sz="1200" dirty="0"/>
              <a:t>,</a:t>
            </a:r>
            <a:r>
              <a:rPr lang="ko-KR" altLang="en-US" sz="1200" dirty="0"/>
              <a:t>다리 </a:t>
            </a:r>
            <a:r>
              <a:rPr lang="ko-KR" altLang="en-US" sz="1200" dirty="0" err="1"/>
              <a:t>서보모터는</a:t>
            </a:r>
            <a:r>
              <a:rPr lang="ko-KR" altLang="en-US" sz="1200" dirty="0"/>
              <a:t> </a:t>
            </a:r>
            <a:r>
              <a:rPr lang="en-US" altLang="ko-KR" sz="1200" dirty="0"/>
              <a:t>90</a:t>
            </a:r>
            <a:r>
              <a:rPr lang="ko-KR" altLang="en-US" sz="1200" dirty="0"/>
              <a:t>도를 해도 직각 정렬이</a:t>
            </a:r>
            <a:endParaRPr lang="en-US" altLang="ko-KR" sz="1200" dirty="0"/>
          </a:p>
          <a:p>
            <a:pPr fontAlgn="base"/>
            <a:r>
              <a:rPr lang="ko-KR" altLang="en-US" sz="1200" dirty="0"/>
              <a:t>되지 않습니다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그러면 </a:t>
            </a:r>
            <a:r>
              <a:rPr lang="en-US" altLang="ko-KR" sz="1200" dirty="0"/>
              <a:t>81~99 </a:t>
            </a:r>
            <a:r>
              <a:rPr lang="ko-KR" altLang="en-US" sz="1200" dirty="0"/>
              <a:t>도 사이의 값으로 조정을 해서 최대한 </a:t>
            </a:r>
            <a:r>
              <a:rPr lang="ko-KR" altLang="en-US" sz="1200" dirty="0" err="1"/>
              <a:t>바른자세가</a:t>
            </a:r>
            <a:r>
              <a:rPr lang="ko-KR" altLang="en-US" sz="1200" dirty="0"/>
              <a:t> 되도록</a:t>
            </a:r>
            <a:endParaRPr lang="en-US" altLang="ko-KR" sz="1200" dirty="0"/>
          </a:p>
          <a:p>
            <a:pPr fontAlgn="base"/>
            <a:r>
              <a:rPr lang="ko-KR" altLang="en-US" sz="1200" dirty="0"/>
              <a:t>수정 </a:t>
            </a:r>
            <a:r>
              <a:rPr lang="ko-KR" altLang="en-US" sz="1200" dirty="0" err="1"/>
              <a:t>해야합니다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예를 들어 각 </a:t>
            </a:r>
            <a:r>
              <a:rPr lang="ko-KR" altLang="en-US" sz="1200" dirty="0" err="1"/>
              <a:t>서보모터</a:t>
            </a:r>
            <a:r>
              <a:rPr lang="ko-KR" altLang="en-US" sz="1200" dirty="0"/>
              <a:t> 별로  </a:t>
            </a:r>
            <a:r>
              <a:rPr lang="en-US" altLang="ko-KR" sz="1200" dirty="0"/>
              <a:t>81, 92, 90, 97 </a:t>
            </a:r>
            <a:r>
              <a:rPr lang="ko-KR" altLang="en-US" sz="1200" dirty="0" err="1"/>
              <a:t>이런식으로</a:t>
            </a:r>
            <a:r>
              <a:rPr lang="ko-KR" altLang="en-US" sz="1200" dirty="0"/>
              <a:t> 조정하다 보면 딱 정렬이 됩니다</a:t>
            </a:r>
            <a:r>
              <a:rPr lang="en-US" altLang="ko-KR" sz="1200" dirty="0"/>
              <a:t>. 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ko-KR" altLang="en-US" sz="1200" dirty="0"/>
              <a:t>만약 </a:t>
            </a:r>
            <a:r>
              <a:rPr lang="en-US" altLang="ko-KR" sz="1200" dirty="0"/>
              <a:t> 81 </a:t>
            </a:r>
            <a:r>
              <a:rPr lang="ko-KR" altLang="en-US" sz="1200" dirty="0"/>
              <a:t>도 보다 작거나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99</a:t>
            </a:r>
            <a:r>
              <a:rPr lang="ko-KR" altLang="en-US" sz="1200" dirty="0"/>
              <a:t>도 보다 커야 </a:t>
            </a:r>
            <a:r>
              <a:rPr lang="ko-KR" altLang="en-US" sz="1200" dirty="0" err="1"/>
              <a:t>바른자세가</a:t>
            </a:r>
            <a:r>
              <a:rPr lang="ko-KR" altLang="en-US" sz="1200" dirty="0"/>
              <a:t> 된다면 </a:t>
            </a:r>
            <a:r>
              <a:rPr lang="ko-KR" altLang="en-US" sz="1200" dirty="0" err="1"/>
              <a:t>서보모터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외발이</a:t>
            </a:r>
            <a:r>
              <a:rPr lang="ko-KR" altLang="en-US" sz="1200" dirty="0"/>
              <a:t> 부품을 빼서  다시 끼우고 </a:t>
            </a:r>
            <a:r>
              <a:rPr lang="ko-KR" altLang="en-US" sz="1200" dirty="0" err="1"/>
              <a:t>맞추는게</a:t>
            </a:r>
            <a:r>
              <a:rPr lang="ko-KR" altLang="en-US" sz="1200" dirty="0"/>
              <a:t>  좋습니다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좀 </a:t>
            </a:r>
            <a:r>
              <a:rPr lang="ko-KR" altLang="en-US" sz="1200" dirty="0" err="1"/>
              <a:t>번거럽더라도</a:t>
            </a:r>
            <a:r>
              <a:rPr lang="ko-KR" altLang="en-US" sz="1200" dirty="0"/>
              <a:t> 이 과정은 반드시 필요합니다</a:t>
            </a:r>
            <a:r>
              <a:rPr lang="en-US" altLang="ko-KR" sz="1200" dirty="0"/>
              <a:t>.</a:t>
            </a:r>
          </a:p>
          <a:p>
            <a:pPr fontAlgn="base"/>
            <a:endParaRPr lang="en-US" altLang="ko-KR" sz="1200" b="1" dirty="0">
              <a:solidFill>
                <a:srgbClr val="FF0000"/>
              </a:solidFill>
            </a:endParaRPr>
          </a:p>
          <a:p>
            <a:pPr fontAlgn="base"/>
            <a:r>
              <a:rPr lang="ko-KR" altLang="en-US" sz="1200" b="1" dirty="0">
                <a:solidFill>
                  <a:srgbClr val="FF0000"/>
                </a:solidFill>
              </a:rPr>
              <a:t>주의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한블럭에서 서보모터 핀을 빼거나 연결하면 다시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</a:rPr>
              <a:t> 연결 ▶ 시리얼포트 ▶ </a:t>
            </a:r>
            <a:r>
              <a:rPr lang="en-US" altLang="ko-KR" sz="1200" b="1" dirty="0">
                <a:solidFill>
                  <a:srgbClr val="FF0000"/>
                </a:solidFill>
              </a:rPr>
              <a:t>“</a:t>
            </a:r>
            <a:r>
              <a:rPr lang="ko-KR" altLang="en-US" sz="1200" b="1" dirty="0">
                <a:solidFill>
                  <a:srgbClr val="FF0000"/>
                </a:solidFill>
              </a:rPr>
              <a:t>포트지정</a:t>
            </a:r>
            <a:r>
              <a:rPr lang="en-US" altLang="ko-KR" sz="1200" b="1" dirty="0">
                <a:solidFill>
                  <a:srgbClr val="FF0000"/>
                </a:solidFill>
              </a:rPr>
              <a:t>” </a:t>
            </a:r>
            <a:r>
              <a:rPr lang="ko-KR" altLang="en-US" sz="1200" b="1" dirty="0">
                <a:solidFill>
                  <a:srgbClr val="FF0000"/>
                </a:solidFill>
              </a:rPr>
              <a:t>을 해주셔야 합니다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fontAlgn="base"/>
            <a:r>
              <a:rPr lang="ko-KR" altLang="en-US" sz="1200" dirty="0"/>
              <a:t>   </a:t>
            </a:r>
            <a:endParaRPr lang="en-US" altLang="ko-KR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028838" y="2484190"/>
            <a:ext cx="2771446" cy="2268470"/>
            <a:chOff x="6902896" y="4869160"/>
            <a:chExt cx="1405316" cy="1150273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26" r="16226"/>
            <a:stretch/>
          </p:blipFill>
          <p:spPr bwMode="auto">
            <a:xfrm>
              <a:off x="6902896" y="4869160"/>
              <a:ext cx="1405316" cy="1150273"/>
            </a:xfrm>
            <a:prstGeom prst="rect">
              <a:avLst/>
            </a:prstGeom>
            <a:noFill/>
            <a:ln w="9525">
              <a:solidFill>
                <a:srgbClr val="9ED56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직사각형 8"/>
            <p:cNvSpPr/>
            <p:nvPr/>
          </p:nvSpPr>
          <p:spPr>
            <a:xfrm>
              <a:off x="7062775" y="5498616"/>
              <a:ext cx="265960" cy="20288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 dirty="0">
                  <a:ln w="10541" cmpd="sng">
                    <a:noFill/>
                    <a:prstDash val="solid"/>
                  </a:ln>
                  <a:solidFill>
                    <a:srgbClr val="FF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D8</a:t>
              </a:r>
            </a:p>
          </p:txBody>
        </p:sp>
        <p:sp>
          <p:nvSpPr>
            <p:cNvPr id="14" name="직사각형 12"/>
            <p:cNvSpPr/>
            <p:nvPr/>
          </p:nvSpPr>
          <p:spPr>
            <a:xfrm>
              <a:off x="7860519" y="5498616"/>
              <a:ext cx="265960" cy="20288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0541" cmpd="sng">
                    <a:noFill/>
                    <a:prstDash val="solid"/>
                  </a:ln>
                  <a:solidFill>
                    <a:srgbClr val="FF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D9</a:t>
              </a:r>
            </a:p>
          </p:txBody>
        </p:sp>
        <p:sp>
          <p:nvSpPr>
            <p:cNvPr id="16" name="직사각형 13"/>
            <p:cNvSpPr/>
            <p:nvPr/>
          </p:nvSpPr>
          <p:spPr>
            <a:xfrm>
              <a:off x="7205642" y="4958571"/>
              <a:ext cx="341553" cy="20288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0541" cmpd="sng">
                    <a:noFill/>
                    <a:prstDash val="solid"/>
                  </a:ln>
                  <a:solidFill>
                    <a:srgbClr val="FF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D10</a:t>
              </a:r>
            </a:p>
          </p:txBody>
        </p:sp>
        <p:sp>
          <p:nvSpPr>
            <p:cNvPr id="17" name="직사각형 14"/>
            <p:cNvSpPr/>
            <p:nvPr/>
          </p:nvSpPr>
          <p:spPr>
            <a:xfrm>
              <a:off x="7678255" y="4958572"/>
              <a:ext cx="341553" cy="20288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b="1" cap="none" spc="0">
                  <a:ln w="10541" cmpd="sng">
                    <a:noFill/>
                    <a:prstDash val="solid"/>
                  </a:ln>
                  <a:solidFill>
                    <a:srgbClr val="FF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</a:rPr>
                <a:t>D11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304305" y="6913814"/>
            <a:ext cx="2592290" cy="2555152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268166"/>
            <a:ext cx="4231495" cy="2753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360090" y="755998"/>
            <a:ext cx="2088706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400" b="1" i="1" dirty="0"/>
              <a:t>4.1  </a:t>
            </a:r>
            <a:r>
              <a:rPr lang="ko-KR" altLang="en-US" sz="2400" b="1" i="1" dirty="0" err="1"/>
              <a:t>바른자세</a:t>
            </a:r>
            <a:endParaRPr lang="ko-KR" altLang="en-US" sz="2400" b="1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444" y="6870988"/>
            <a:ext cx="3955992" cy="294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1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6754" y="1026917"/>
            <a:ext cx="6192688" cy="68941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#include &lt;</a:t>
            </a:r>
            <a:r>
              <a:rPr lang="en-US" altLang="ko-KR" sz="1300" dirty="0" err="1"/>
              <a:t>Servo.h</a:t>
            </a:r>
            <a:r>
              <a:rPr lang="en-US" altLang="ko-KR" sz="1300" dirty="0"/>
              <a:t>&gt;  // </a:t>
            </a:r>
            <a:r>
              <a:rPr lang="ko-KR" altLang="en-US" sz="1300" dirty="0" err="1"/>
              <a:t>서보모터</a:t>
            </a:r>
            <a:r>
              <a:rPr lang="ko-KR" altLang="en-US" sz="1300" dirty="0"/>
              <a:t> 관련 자료들을 포함하라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en-US" altLang="ko-KR" sz="1300" dirty="0"/>
              <a:t>// </a:t>
            </a:r>
            <a:r>
              <a:rPr lang="ko-KR" altLang="en-US" sz="1300" dirty="0" err="1"/>
              <a:t>서보모터</a:t>
            </a:r>
            <a:r>
              <a:rPr lang="ko-KR" altLang="en-US" sz="1300" dirty="0"/>
              <a:t> 객체 생성</a:t>
            </a:r>
          </a:p>
          <a:p>
            <a:r>
              <a:rPr lang="en-US" altLang="ko-KR" sz="1300" dirty="0"/>
              <a:t>Servo servo_8;</a:t>
            </a:r>
          </a:p>
          <a:p>
            <a:r>
              <a:rPr lang="en-US" altLang="ko-KR" sz="1300" dirty="0"/>
              <a:t>Servo servo_9;</a:t>
            </a:r>
          </a:p>
          <a:p>
            <a:r>
              <a:rPr lang="en-US" altLang="ko-KR" sz="1300" dirty="0"/>
              <a:t>Servo servo_10;</a:t>
            </a:r>
          </a:p>
          <a:p>
            <a:r>
              <a:rPr lang="en-US" altLang="ko-KR" sz="1300" dirty="0"/>
              <a:t>Servo servo_11;</a:t>
            </a:r>
          </a:p>
          <a:p>
            <a:endParaRPr lang="en-US" altLang="ko-KR" sz="1300" dirty="0"/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// </a:t>
            </a:r>
            <a:r>
              <a:rPr lang="ko-KR" altLang="en-US" sz="1300" dirty="0"/>
              <a:t>초기화 작업</a:t>
            </a:r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void setup()</a:t>
            </a:r>
          </a:p>
          <a:p>
            <a:r>
              <a:rPr lang="en-US" altLang="ko-KR" sz="1300" dirty="0"/>
              <a:t>{</a:t>
            </a:r>
          </a:p>
          <a:p>
            <a:r>
              <a:rPr lang="en-US" altLang="ko-KR" sz="1300" dirty="0"/>
              <a:t>      // </a:t>
            </a:r>
            <a:r>
              <a:rPr lang="ko-KR" altLang="en-US" sz="1300" dirty="0" err="1"/>
              <a:t>서보모터와</a:t>
            </a:r>
            <a:r>
              <a:rPr lang="ko-KR" altLang="en-US" sz="1300" dirty="0"/>
              <a:t> </a:t>
            </a:r>
            <a:r>
              <a:rPr lang="ko-KR" altLang="en-US" sz="1300" dirty="0" err="1"/>
              <a:t>핀번호</a:t>
            </a:r>
            <a:r>
              <a:rPr lang="ko-KR" altLang="en-US" sz="1300" dirty="0"/>
              <a:t> 연결</a:t>
            </a:r>
          </a:p>
          <a:p>
            <a:r>
              <a:rPr lang="ko-KR" altLang="en-US" sz="1300" dirty="0"/>
              <a:t>      </a:t>
            </a:r>
            <a:r>
              <a:rPr lang="en-US" altLang="ko-KR" sz="1300" dirty="0"/>
              <a:t>servo_8.attach(8);</a:t>
            </a:r>
          </a:p>
          <a:p>
            <a:r>
              <a:rPr lang="en-US" altLang="ko-KR" sz="1300" dirty="0"/>
              <a:t>      servo_9.attach(9);</a:t>
            </a:r>
          </a:p>
          <a:p>
            <a:r>
              <a:rPr lang="en-US" altLang="ko-KR" sz="1300" dirty="0"/>
              <a:t>      servo_10.attach(10);</a:t>
            </a:r>
          </a:p>
          <a:p>
            <a:r>
              <a:rPr lang="en-US" altLang="ko-KR" sz="1300" dirty="0"/>
              <a:t>      servo_11.attach(11);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 // </a:t>
            </a:r>
            <a:r>
              <a:rPr lang="ko-KR" altLang="en-US" sz="1300" dirty="0" err="1"/>
              <a:t>서보모터를</a:t>
            </a:r>
            <a:r>
              <a:rPr lang="ko-KR" altLang="en-US" sz="1300" dirty="0"/>
              <a:t> 특정각도로 설정하라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servo_8.write(90);</a:t>
            </a:r>
          </a:p>
          <a:p>
            <a:r>
              <a:rPr lang="en-US" altLang="ko-KR" sz="1300" dirty="0"/>
              <a:t>      servo_9.write(90);</a:t>
            </a:r>
          </a:p>
          <a:p>
            <a:r>
              <a:rPr lang="en-US" altLang="ko-KR" sz="1300" dirty="0"/>
              <a:t>      servo_10.write(90);</a:t>
            </a:r>
          </a:p>
          <a:p>
            <a:r>
              <a:rPr lang="en-US" altLang="ko-KR" sz="1300" dirty="0"/>
              <a:t>      servo_11.write(90);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 delay(1000);   // 1</a:t>
            </a:r>
            <a:r>
              <a:rPr lang="ko-KR" altLang="en-US" sz="1300" dirty="0"/>
              <a:t>초 대기</a:t>
            </a:r>
          </a:p>
          <a:p>
            <a:r>
              <a:rPr lang="en-US" altLang="ko-KR" sz="1300" dirty="0"/>
              <a:t>}</a:t>
            </a:r>
          </a:p>
          <a:p>
            <a:endParaRPr lang="en-US" altLang="ko-KR" sz="1300" dirty="0"/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//  </a:t>
            </a:r>
            <a:r>
              <a:rPr lang="ko-KR" altLang="en-US" sz="1300" dirty="0"/>
              <a:t>무한 반복루틴</a:t>
            </a:r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void loop()</a:t>
            </a:r>
          </a:p>
          <a:p>
            <a:r>
              <a:rPr lang="en-US" altLang="ko-KR" sz="1300" dirty="0"/>
              <a:t>{</a:t>
            </a:r>
          </a:p>
          <a:p>
            <a:r>
              <a:rPr lang="en-US" altLang="ko-KR" sz="13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098" y="689584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</a:t>
            </a:r>
            <a:r>
              <a:rPr lang="ko-KR" altLang="en-US" sz="1400" dirty="0" err="1"/>
              <a:t>하기위해</a:t>
            </a:r>
            <a:r>
              <a:rPr lang="ko-KR" altLang="en-US" sz="1400" dirty="0"/>
              <a:t>  </a:t>
            </a:r>
            <a:r>
              <a:rPr lang="en-US" altLang="ko-KR" sz="1400" dirty="0" err="1"/>
              <a:t>test.ino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6754" y="8010824"/>
            <a:ext cx="58326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dirty="0"/>
              <a:t>컴파일 하기 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dirty="0" err="1"/>
              <a:t>아두이노에</a:t>
            </a:r>
            <a:r>
              <a:rPr lang="ko-KR" altLang="en-US" sz="1400" dirty="0"/>
              <a:t> 업로드 하기 </a:t>
            </a:r>
            <a:endParaRPr lang="en-US" altLang="ko-KR" sz="1400" dirty="0"/>
          </a:p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74" y="8931250"/>
            <a:ext cx="332069" cy="32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378" y="9307820"/>
            <a:ext cx="284306" cy="28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964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6754" y="1026917"/>
            <a:ext cx="6192688" cy="683719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dancingbot_python.header</a:t>
            </a:r>
            <a:r>
              <a:rPr lang="en-US" altLang="ko-KR" sz="1400" dirty="0"/>
              <a:t> as servo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4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def setup():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    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처음 </a:t>
            </a:r>
            <a:r>
              <a:rPr lang="ko-KR" altLang="en-US" sz="1400" dirty="0" err="1">
                <a:solidFill>
                  <a:srgbClr val="FF0000"/>
                </a:solidFill>
              </a:rPr>
              <a:t>전윈이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켜진후</a:t>
            </a:r>
            <a:r>
              <a:rPr lang="en-US" altLang="ko-KR" sz="1400" dirty="0">
                <a:solidFill>
                  <a:srgbClr val="FF0000"/>
                </a:solidFill>
              </a:rPr>
              <a:t>, 1</a:t>
            </a:r>
            <a:r>
              <a:rPr lang="ko-KR" altLang="en-US" sz="1400" dirty="0">
                <a:solidFill>
                  <a:srgbClr val="FF0000"/>
                </a:solidFill>
              </a:rPr>
              <a:t>초간 대기합니다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(8,90)	</a:t>
            </a:r>
            <a:r>
              <a:rPr lang="en-US" altLang="ko-KR" sz="1400" dirty="0">
                <a:solidFill>
                  <a:srgbClr val="FF0000"/>
                </a:solidFill>
              </a:rPr>
              <a:t>#8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(9,90)	</a:t>
            </a:r>
            <a:r>
              <a:rPr lang="en-US" altLang="ko-KR" sz="1400" dirty="0">
                <a:solidFill>
                  <a:srgbClr val="FF0000"/>
                </a:solidFill>
              </a:rPr>
              <a:t>#9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(10,90)	</a:t>
            </a:r>
            <a:r>
              <a:rPr lang="en-US" altLang="ko-KR" sz="1400" dirty="0">
                <a:solidFill>
                  <a:srgbClr val="FF0000"/>
                </a:solidFill>
              </a:rPr>
              <a:t>#10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(11,90)	</a:t>
            </a:r>
            <a:r>
              <a:rPr lang="en-US" altLang="ko-KR" sz="1400" dirty="0">
                <a:solidFill>
                  <a:srgbClr val="FF0000"/>
                </a:solidFill>
              </a:rPr>
              <a:t>#11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(2)	</a:t>
            </a:r>
            <a:r>
              <a:rPr lang="en-US" altLang="ko-KR" sz="1400" dirty="0">
                <a:solidFill>
                  <a:srgbClr val="FF0000"/>
                </a:solidFill>
              </a:rPr>
              <a:t>#loop </a:t>
            </a:r>
            <a:r>
              <a:rPr lang="ko-KR" altLang="en-US" sz="14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def loop():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/>
              <a:t>pass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아무 명령어도 넣고 싶지 </a:t>
            </a:r>
            <a:r>
              <a:rPr lang="ko-KR" altLang="en-US" sz="1400" dirty="0" err="1">
                <a:solidFill>
                  <a:srgbClr val="FF0000"/>
                </a:solidFill>
              </a:rPr>
              <a:t>않을때는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pass</a:t>
            </a:r>
            <a:r>
              <a:rPr lang="ko-KR" altLang="en-US" sz="1400" dirty="0">
                <a:solidFill>
                  <a:srgbClr val="FF0000"/>
                </a:solidFill>
              </a:rPr>
              <a:t>를 넣어줍니다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setup()	</a:t>
            </a:r>
            <a:r>
              <a:rPr lang="en-US" altLang="ko-KR" sz="1400" dirty="0">
                <a:solidFill>
                  <a:srgbClr val="FF0000"/>
                </a:solidFill>
              </a:rPr>
              <a:t>#setup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while(True):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/>
              <a:t>loop()	</a:t>
            </a:r>
            <a:r>
              <a:rPr lang="en-US" altLang="ko-KR" sz="1400" dirty="0">
                <a:solidFill>
                  <a:srgbClr val="FF0000"/>
                </a:solidFill>
              </a:rPr>
              <a:t>#loop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098" y="689584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하기위해  </a:t>
            </a:r>
            <a:r>
              <a:rPr lang="en-US" altLang="ko-KR" sz="1400" dirty="0"/>
              <a:t>test.py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6754" y="8028806"/>
            <a:ext cx="58326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dirty="0"/>
              <a:t>저장하기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pPr marL="342900" indent="-342900">
              <a:buAutoNum type="arabicParenR"/>
            </a:pPr>
            <a:r>
              <a:rPr lang="en-US" altLang="ko-KR" sz="1400" dirty="0"/>
              <a:t>F5</a:t>
            </a:r>
            <a:r>
              <a:rPr lang="ko-KR" altLang="en-US" sz="1400" dirty="0"/>
              <a:t>를 눌러 실행하기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83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24897" y="1168875"/>
            <a:ext cx="6376759" cy="532676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400" dirty="0"/>
              <a:t>1) </a:t>
            </a:r>
            <a:r>
              <a:rPr lang="ko-KR" altLang="en-US" sz="1400" dirty="0"/>
              <a:t>왼쪽 발</a:t>
            </a:r>
            <a:r>
              <a:rPr lang="en-US" altLang="ko-KR" sz="1400" dirty="0"/>
              <a:t>(8</a:t>
            </a:r>
            <a:r>
              <a:rPr lang="ko-KR" altLang="en-US" sz="1400" dirty="0"/>
              <a:t>번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en-US" altLang="ko-KR" sz="1400" dirty="0"/>
              <a:t> 45</a:t>
            </a:r>
            <a:r>
              <a:rPr lang="ko-KR" altLang="en-US" sz="1400" dirty="0"/>
              <a:t>도</a:t>
            </a:r>
            <a:r>
              <a:rPr lang="en-US" altLang="ko-KR" sz="1400" dirty="0"/>
              <a:t> ▶ 90</a:t>
            </a:r>
            <a:r>
              <a:rPr lang="ko-KR" altLang="en-US" sz="1400" dirty="0"/>
              <a:t>도로 움직여 봅시다</a:t>
            </a:r>
            <a:r>
              <a:rPr lang="en-US" altLang="ko-KR" sz="1400" dirty="0"/>
              <a:t>.  </a:t>
            </a:r>
          </a:p>
          <a:p>
            <a:pPr fontAlgn="base"/>
            <a:r>
              <a:rPr lang="en-US" altLang="ko-KR" sz="1400" dirty="0"/>
              <a:t>   </a:t>
            </a:r>
            <a:r>
              <a:rPr lang="ko-KR" altLang="en-US" sz="1400" dirty="0"/>
              <a:t>동작은 아래 그림과 같습니다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08828" y="1325044"/>
            <a:ext cx="203639" cy="28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03" tIns="50402" rIns="100803" bIns="5040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2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6511" y="4664331"/>
            <a:ext cx="6376759" cy="471120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200" dirty="0"/>
              <a:t>2) </a:t>
            </a:r>
            <a:r>
              <a:rPr lang="ko-KR" altLang="en-US" sz="1200" dirty="0" err="1"/>
              <a:t>한블록을</a:t>
            </a:r>
            <a:r>
              <a:rPr lang="ko-KR" altLang="en-US" sz="1200" dirty="0"/>
              <a:t> 실행시켜서 아래 알고리즘을 작성합니다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60090" y="755998"/>
            <a:ext cx="1780930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400" b="1" i="1" dirty="0"/>
              <a:t>4.2  </a:t>
            </a:r>
            <a:r>
              <a:rPr lang="ko-KR" altLang="en-US" sz="2400" b="1" i="1" dirty="0" err="1"/>
              <a:t>발댄스</a:t>
            </a:r>
            <a:endParaRPr lang="ko-KR" altLang="en-US" sz="2400" b="1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381" y="1570121"/>
            <a:ext cx="4170025" cy="279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1961" y="1661129"/>
            <a:ext cx="4231495" cy="2753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828152" y="4102218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45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835340" y="4102218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90</a:t>
            </a:r>
            <a:endParaRPr lang="ko-KR" alt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48122" y="1738070"/>
            <a:ext cx="5904656" cy="2786264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ight Arrow 19"/>
          <p:cNvSpPr/>
          <p:nvPr/>
        </p:nvSpPr>
        <p:spPr>
          <a:xfrm>
            <a:off x="3168402" y="2811620"/>
            <a:ext cx="864096" cy="379085"/>
          </a:xfrm>
          <a:prstGeom prst="rightArrow">
            <a:avLst>
              <a:gd name="adj1" fmla="val 50000"/>
              <a:gd name="adj2" fmla="val 95945"/>
            </a:avLst>
          </a:prstGeom>
          <a:solidFill>
            <a:srgbClr val="33CC33">
              <a:alpha val="70000"/>
            </a:srgbClr>
          </a:solidFill>
          <a:ln w="9525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624" y="5292502"/>
            <a:ext cx="357754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958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71" y="1692102"/>
            <a:ext cx="6192688" cy="78944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#include &lt;</a:t>
            </a:r>
            <a:r>
              <a:rPr lang="en-US" altLang="ko-KR" sz="1300" dirty="0" err="1"/>
              <a:t>Servo.h</a:t>
            </a:r>
            <a:r>
              <a:rPr lang="en-US" altLang="ko-KR" sz="1300" dirty="0"/>
              <a:t>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Servo servo_8;</a:t>
            </a:r>
          </a:p>
          <a:p>
            <a:r>
              <a:rPr lang="en-US" altLang="ko-KR" sz="1300" dirty="0"/>
              <a:t>Servo servo_9;</a:t>
            </a:r>
          </a:p>
          <a:p>
            <a:r>
              <a:rPr lang="en-US" altLang="ko-KR" sz="1300" dirty="0"/>
              <a:t>Servo servo_10;</a:t>
            </a:r>
          </a:p>
          <a:p>
            <a:r>
              <a:rPr lang="en-US" altLang="ko-KR" sz="1300" dirty="0"/>
              <a:t>Servo servo_11;</a:t>
            </a:r>
          </a:p>
          <a:p>
            <a:endParaRPr lang="en-US" altLang="ko-KR" sz="1300" dirty="0"/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// </a:t>
            </a:r>
            <a:r>
              <a:rPr lang="ko-KR" altLang="en-US" sz="1300" dirty="0"/>
              <a:t>초기화 작업</a:t>
            </a:r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void setup()</a:t>
            </a:r>
          </a:p>
          <a:p>
            <a:r>
              <a:rPr lang="en-US" altLang="ko-KR" sz="1300" dirty="0"/>
              <a:t>{</a:t>
            </a:r>
          </a:p>
          <a:p>
            <a:r>
              <a:rPr lang="en-US" altLang="ko-KR" sz="1300" dirty="0"/>
              <a:t>    // </a:t>
            </a:r>
            <a:r>
              <a:rPr lang="ko-KR" altLang="en-US" sz="1300" dirty="0" err="1"/>
              <a:t>서보모터</a:t>
            </a:r>
            <a:r>
              <a:rPr lang="ko-KR" altLang="en-US" sz="1300" dirty="0"/>
              <a:t> 객체와 </a:t>
            </a:r>
            <a:r>
              <a:rPr lang="ko-KR" altLang="en-US" sz="1300" dirty="0" err="1"/>
              <a:t>핀번호</a:t>
            </a:r>
            <a:r>
              <a:rPr lang="ko-KR" altLang="en-US" sz="1300" dirty="0"/>
              <a:t> 연결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servo_8.attach(8);</a:t>
            </a:r>
          </a:p>
          <a:p>
            <a:r>
              <a:rPr lang="en-US" altLang="ko-KR" sz="1300" dirty="0"/>
              <a:t>    servo_9.attach(9);</a:t>
            </a:r>
          </a:p>
          <a:p>
            <a:r>
              <a:rPr lang="en-US" altLang="ko-KR" sz="1300" dirty="0"/>
              <a:t>    servo_10.attach(10);</a:t>
            </a:r>
          </a:p>
          <a:p>
            <a:r>
              <a:rPr lang="en-US" altLang="ko-KR" sz="1300" dirty="0"/>
              <a:t>    servo_11.attach(11);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// </a:t>
            </a:r>
            <a:r>
              <a:rPr lang="ko-KR" altLang="en-US" sz="1300" dirty="0"/>
              <a:t>로봇을 기본자세로 설정한다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servo_8.write(90);</a:t>
            </a:r>
          </a:p>
          <a:p>
            <a:r>
              <a:rPr lang="en-US" altLang="ko-KR" sz="1300" dirty="0"/>
              <a:t>    servo_9.write(90);</a:t>
            </a:r>
          </a:p>
          <a:p>
            <a:r>
              <a:rPr lang="en-US" altLang="ko-KR" sz="1300" dirty="0"/>
              <a:t>    servo_10.write(90);</a:t>
            </a:r>
          </a:p>
          <a:p>
            <a:r>
              <a:rPr lang="en-US" altLang="ko-KR" sz="1300" dirty="0"/>
              <a:t>    servo_11.write(90);</a:t>
            </a:r>
          </a:p>
          <a:p>
            <a:r>
              <a:rPr lang="en-US" altLang="ko-KR" sz="1300" dirty="0"/>
              <a:t>    </a:t>
            </a:r>
          </a:p>
          <a:p>
            <a:r>
              <a:rPr lang="en-US" altLang="ko-KR" sz="1300" dirty="0"/>
              <a:t>    delay(1000); // 1</a:t>
            </a:r>
            <a:r>
              <a:rPr lang="ko-KR" altLang="en-US" sz="1300" dirty="0"/>
              <a:t>초 기다리기 </a:t>
            </a:r>
            <a:endParaRPr lang="en-US" altLang="ko-KR" sz="1300" dirty="0"/>
          </a:p>
          <a:p>
            <a:r>
              <a:rPr lang="en-US" altLang="ko-KR" sz="1300" dirty="0"/>
              <a:t>    </a:t>
            </a:r>
          </a:p>
          <a:p>
            <a:r>
              <a:rPr lang="en-US" altLang="ko-KR" sz="1300" dirty="0"/>
              <a:t>}</a:t>
            </a:r>
          </a:p>
          <a:p>
            <a:endParaRPr lang="en-US" altLang="ko-KR" sz="1300" dirty="0"/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//  </a:t>
            </a:r>
            <a:r>
              <a:rPr lang="ko-KR" altLang="en-US" sz="1300" dirty="0"/>
              <a:t>무한 반복루틴</a:t>
            </a:r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void loop()</a:t>
            </a:r>
          </a:p>
          <a:p>
            <a:r>
              <a:rPr lang="en-US" altLang="ko-KR" sz="1300" dirty="0"/>
              <a:t>{</a:t>
            </a:r>
          </a:p>
          <a:p>
            <a:r>
              <a:rPr lang="en-US" altLang="ko-KR" sz="1300" dirty="0"/>
              <a:t>    servo_8.write(45);  // </a:t>
            </a:r>
            <a:r>
              <a:rPr lang="ko-KR" altLang="en-US" sz="1300" dirty="0" err="1"/>
              <a:t>왼쪽발을</a:t>
            </a:r>
            <a:r>
              <a:rPr lang="ko-KR" altLang="en-US" sz="1300" dirty="0"/>
              <a:t> 들어올리기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delay(1000);    </a:t>
            </a:r>
          </a:p>
          <a:p>
            <a:r>
              <a:rPr lang="en-US" altLang="ko-KR" sz="1300" dirty="0"/>
              <a:t>    </a:t>
            </a:r>
          </a:p>
          <a:p>
            <a:r>
              <a:rPr lang="en-US" altLang="ko-KR" sz="1300" dirty="0"/>
              <a:t>    servo_8.write(90);  // </a:t>
            </a:r>
            <a:r>
              <a:rPr lang="ko-KR" altLang="en-US" sz="1300" dirty="0" err="1"/>
              <a:t>왼쪽발을</a:t>
            </a:r>
            <a:r>
              <a:rPr lang="ko-KR" altLang="en-US" sz="1300" dirty="0"/>
              <a:t> 원래대로 내리기</a:t>
            </a:r>
            <a:endParaRPr lang="en-US" altLang="ko-KR" sz="1300" dirty="0"/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delay(1000);</a:t>
            </a:r>
          </a:p>
          <a:p>
            <a:r>
              <a:rPr lang="en-US" altLang="ko-KR" sz="13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114" y="1276023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</a:t>
            </a:r>
            <a:r>
              <a:rPr lang="ko-KR" altLang="en-US" sz="1400" dirty="0" err="1"/>
              <a:t>하기위해</a:t>
            </a:r>
            <a:r>
              <a:rPr lang="ko-KR" altLang="en-US" sz="1400" dirty="0"/>
              <a:t>  </a:t>
            </a:r>
            <a:r>
              <a:rPr lang="en-US" altLang="ko-KR" sz="1400" dirty="0"/>
              <a:t>dance1.ino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75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71" y="1692102"/>
            <a:ext cx="6192688" cy="7806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dancingbot_python.header</a:t>
            </a:r>
            <a:r>
              <a:rPr lang="en-US" altLang="ko-KR" sz="1400" dirty="0"/>
              <a:t> as servo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4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def setup():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처음 </a:t>
            </a:r>
            <a:r>
              <a:rPr lang="ko-KR" altLang="en-US" sz="1400" dirty="0" err="1">
                <a:solidFill>
                  <a:srgbClr val="FF0000"/>
                </a:solidFill>
              </a:rPr>
              <a:t>전윈이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켜진후</a:t>
            </a:r>
            <a:r>
              <a:rPr lang="en-US" altLang="ko-KR" sz="1400" dirty="0">
                <a:solidFill>
                  <a:srgbClr val="FF0000"/>
                </a:solidFill>
              </a:rPr>
              <a:t>, 1</a:t>
            </a:r>
            <a:r>
              <a:rPr lang="ko-KR" altLang="en-US" sz="1400" dirty="0">
                <a:solidFill>
                  <a:srgbClr val="FF0000"/>
                </a:solidFill>
              </a:rPr>
              <a:t>초간 대기합니다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(8,90)	</a:t>
            </a:r>
            <a:r>
              <a:rPr lang="en-US" altLang="ko-KR" sz="1400" dirty="0">
                <a:solidFill>
                  <a:srgbClr val="FF0000"/>
                </a:solidFill>
              </a:rPr>
              <a:t>#8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(9,90)	</a:t>
            </a:r>
            <a:r>
              <a:rPr lang="en-US" altLang="ko-KR" sz="1400" dirty="0">
                <a:solidFill>
                  <a:srgbClr val="FF0000"/>
                </a:solidFill>
              </a:rPr>
              <a:t>#9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(10,90)	</a:t>
            </a:r>
            <a:r>
              <a:rPr lang="en-US" altLang="ko-KR" sz="1400" dirty="0">
                <a:solidFill>
                  <a:srgbClr val="FF0000"/>
                </a:solidFill>
              </a:rPr>
              <a:t>#10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(11,90)	</a:t>
            </a:r>
            <a:r>
              <a:rPr lang="en-US" altLang="ko-KR" sz="1400" dirty="0">
                <a:solidFill>
                  <a:srgbClr val="FF0000"/>
                </a:solidFill>
              </a:rPr>
              <a:t>#11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(2)	</a:t>
            </a:r>
            <a:r>
              <a:rPr lang="en-US" altLang="ko-KR" sz="1400" dirty="0">
                <a:solidFill>
                  <a:srgbClr val="FF0000"/>
                </a:solidFill>
              </a:rPr>
              <a:t>#loop </a:t>
            </a:r>
            <a:r>
              <a:rPr lang="ko-KR" altLang="en-US" sz="14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def loop():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(8,45)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왼쪽발을 들어올리기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올린채로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초간 대기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(8,90)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왼쪽발을 내리기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내린채로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초간 대기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setup()	</a:t>
            </a:r>
            <a:r>
              <a:rPr lang="en-US" altLang="ko-KR" sz="1400" dirty="0">
                <a:solidFill>
                  <a:srgbClr val="FF0000"/>
                </a:solidFill>
              </a:rPr>
              <a:t>#setup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while(True):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/>
              <a:t>loop()	</a:t>
            </a:r>
            <a:r>
              <a:rPr lang="en-US" altLang="ko-KR" sz="1400" dirty="0">
                <a:solidFill>
                  <a:srgbClr val="FF0000"/>
                </a:solidFill>
              </a:rPr>
              <a:t>#loop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무한 반복합니다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114" y="1276023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하기위해  </a:t>
            </a:r>
            <a:r>
              <a:rPr lang="en-US" altLang="ko-KR" sz="1400" dirty="0"/>
              <a:t>dance1.py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1077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24897" y="1168875"/>
            <a:ext cx="6376759" cy="532676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400" dirty="0"/>
              <a:t>3) </a:t>
            </a:r>
            <a:r>
              <a:rPr lang="ko-KR" altLang="en-US" sz="1400" dirty="0"/>
              <a:t>오른쪽 발</a:t>
            </a:r>
            <a:r>
              <a:rPr lang="en-US" altLang="ko-KR" sz="1400" dirty="0"/>
              <a:t>(9</a:t>
            </a:r>
            <a:r>
              <a:rPr lang="ko-KR" altLang="en-US" sz="1400" dirty="0"/>
              <a:t>번</a:t>
            </a:r>
            <a:r>
              <a:rPr lang="en-US" altLang="ko-KR" sz="1400" dirty="0"/>
              <a:t>)</a:t>
            </a:r>
            <a:r>
              <a:rPr lang="ko-KR" altLang="en-US" sz="1400" dirty="0"/>
              <a:t>을 </a:t>
            </a:r>
            <a:r>
              <a:rPr lang="en-US" altLang="ko-KR" sz="1400" dirty="0"/>
              <a:t> 135</a:t>
            </a:r>
            <a:r>
              <a:rPr lang="ko-KR" altLang="en-US" sz="1400" dirty="0"/>
              <a:t>도</a:t>
            </a:r>
            <a:r>
              <a:rPr lang="en-US" altLang="ko-KR" sz="1400" dirty="0"/>
              <a:t> ▶ 90</a:t>
            </a:r>
            <a:r>
              <a:rPr lang="ko-KR" altLang="en-US" sz="1400" dirty="0"/>
              <a:t>도로 움직여 봅시다</a:t>
            </a:r>
            <a:r>
              <a:rPr lang="en-US" altLang="ko-KR" sz="1400" dirty="0"/>
              <a:t>.  </a:t>
            </a:r>
          </a:p>
          <a:p>
            <a:pPr fontAlgn="base"/>
            <a:r>
              <a:rPr lang="en-US" altLang="ko-KR" sz="1400" dirty="0"/>
              <a:t>   </a:t>
            </a:r>
            <a:r>
              <a:rPr lang="ko-KR" altLang="en-US" sz="1400" dirty="0"/>
              <a:t>동작은 아래 그림과 같습니다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08828" y="1325044"/>
            <a:ext cx="203639" cy="28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03" tIns="50402" rIns="100803" bIns="5040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2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6511" y="4664331"/>
            <a:ext cx="6376759" cy="471120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200" dirty="0"/>
              <a:t>4) </a:t>
            </a:r>
            <a:r>
              <a:rPr lang="ko-KR" altLang="en-US" sz="1200" dirty="0" err="1"/>
              <a:t>한블록을</a:t>
            </a:r>
            <a:r>
              <a:rPr lang="ko-KR" altLang="en-US" sz="1200" dirty="0"/>
              <a:t> 실행시켜서 아래 알고리즘을 작성합니다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6743" y="1620094"/>
            <a:ext cx="3915755" cy="2792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51961" y="1661129"/>
            <a:ext cx="4231495" cy="2753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828152" y="4102218"/>
            <a:ext cx="63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135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835340" y="4102218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90</a:t>
            </a:r>
            <a:endParaRPr lang="ko-KR" alt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648122" y="1738070"/>
            <a:ext cx="5904656" cy="2786264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ight Arrow 19"/>
          <p:cNvSpPr/>
          <p:nvPr/>
        </p:nvSpPr>
        <p:spPr>
          <a:xfrm>
            <a:off x="3168402" y="2811620"/>
            <a:ext cx="864096" cy="379085"/>
          </a:xfrm>
          <a:prstGeom prst="rightArrow">
            <a:avLst>
              <a:gd name="adj1" fmla="val 50000"/>
              <a:gd name="adj2" fmla="val 95945"/>
            </a:avLst>
          </a:prstGeom>
          <a:solidFill>
            <a:srgbClr val="33CC33">
              <a:alpha val="70000"/>
            </a:srgbClr>
          </a:solidFill>
          <a:ln w="9525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719" y="5232783"/>
            <a:ext cx="3718047" cy="4490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34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171" y="1692102"/>
            <a:ext cx="6192688" cy="7806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dancingbot_python.header</a:t>
            </a:r>
            <a:r>
              <a:rPr lang="en-US" altLang="ko-KR" sz="1400" dirty="0"/>
              <a:t> as servo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4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def setup():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처음 </a:t>
            </a:r>
            <a:r>
              <a:rPr lang="ko-KR" altLang="en-US" sz="1400" dirty="0" err="1">
                <a:solidFill>
                  <a:srgbClr val="FF0000"/>
                </a:solidFill>
              </a:rPr>
              <a:t>전윈이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켜진후</a:t>
            </a:r>
            <a:r>
              <a:rPr lang="en-US" altLang="ko-KR" sz="1400" dirty="0">
                <a:solidFill>
                  <a:srgbClr val="FF0000"/>
                </a:solidFill>
              </a:rPr>
              <a:t>, 1</a:t>
            </a:r>
            <a:r>
              <a:rPr lang="ko-KR" altLang="en-US" sz="1400" dirty="0">
                <a:solidFill>
                  <a:srgbClr val="FF0000"/>
                </a:solidFill>
              </a:rPr>
              <a:t>초간 대기합니다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(8,90)	</a:t>
            </a:r>
            <a:r>
              <a:rPr lang="en-US" altLang="ko-KR" sz="1400" dirty="0">
                <a:solidFill>
                  <a:srgbClr val="FF0000"/>
                </a:solidFill>
              </a:rPr>
              <a:t>#8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(9,90)	</a:t>
            </a:r>
            <a:r>
              <a:rPr lang="en-US" altLang="ko-KR" sz="1400" dirty="0">
                <a:solidFill>
                  <a:srgbClr val="FF0000"/>
                </a:solidFill>
              </a:rPr>
              <a:t>#9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(10,90)	</a:t>
            </a:r>
            <a:r>
              <a:rPr lang="en-US" altLang="ko-KR" sz="1400" dirty="0">
                <a:solidFill>
                  <a:srgbClr val="FF0000"/>
                </a:solidFill>
              </a:rPr>
              <a:t>#10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(11,90)	</a:t>
            </a:r>
            <a:r>
              <a:rPr lang="en-US" altLang="ko-KR" sz="1400" dirty="0">
                <a:solidFill>
                  <a:srgbClr val="FF0000"/>
                </a:solidFill>
              </a:rPr>
              <a:t>#11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(2)	</a:t>
            </a:r>
            <a:r>
              <a:rPr lang="en-US" altLang="ko-KR" sz="1400" dirty="0">
                <a:solidFill>
                  <a:srgbClr val="FF0000"/>
                </a:solidFill>
              </a:rPr>
              <a:t>#loop </a:t>
            </a:r>
            <a:r>
              <a:rPr lang="ko-KR" altLang="en-US" sz="14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def loop():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(9,135)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오른쪽발을 들어올리기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올린채로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초간 대기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(9,90)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오른쪽발을 내리기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내린채로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초간 대기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setup()	</a:t>
            </a:r>
            <a:r>
              <a:rPr lang="en-US" altLang="ko-KR" sz="1400" dirty="0">
                <a:solidFill>
                  <a:srgbClr val="FF0000"/>
                </a:solidFill>
              </a:rPr>
              <a:t>#setup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while(True):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/>
              <a:t>loop()	</a:t>
            </a:r>
            <a:r>
              <a:rPr lang="en-US" altLang="ko-KR" sz="1400" dirty="0">
                <a:solidFill>
                  <a:srgbClr val="FF0000"/>
                </a:solidFill>
              </a:rPr>
              <a:t>#loop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무한 반복합니다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342" y="1058162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</a:t>
            </a:r>
            <a:r>
              <a:rPr lang="ko-KR" altLang="en-US" sz="1400" dirty="0" err="1"/>
              <a:t>하기위해</a:t>
            </a:r>
            <a:r>
              <a:rPr lang="ko-KR" altLang="en-US" sz="1400" dirty="0"/>
              <a:t>  </a:t>
            </a:r>
            <a:r>
              <a:rPr lang="en-US" altLang="ko-KR" sz="1400" dirty="0"/>
              <a:t>dance2.ino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813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28" y="1548086"/>
            <a:ext cx="2990850" cy="840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2098" y="755998"/>
            <a:ext cx="6480720" cy="6811317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400" dirty="0"/>
              <a:t>5</a:t>
            </a:r>
            <a:r>
              <a:rPr lang="ko-KR" altLang="en-US" sz="1400" dirty="0"/>
              <a:t> </a:t>
            </a:r>
            <a:r>
              <a:rPr lang="en-US" altLang="ko-KR" sz="1400" dirty="0"/>
              <a:t>)  </a:t>
            </a:r>
            <a:r>
              <a:rPr lang="ko-KR" altLang="en-US" sz="1400" dirty="0"/>
              <a:t>부드럽게 발을</a:t>
            </a:r>
            <a:r>
              <a:rPr lang="en-US" altLang="ko-KR" sz="1400" dirty="0"/>
              <a:t> </a:t>
            </a:r>
            <a:r>
              <a:rPr lang="ko-KR" altLang="en-US" sz="1400" dirty="0"/>
              <a:t>들어올리는  </a:t>
            </a:r>
            <a:r>
              <a:rPr lang="en-US" altLang="ko-KR" sz="1400" dirty="0"/>
              <a:t> </a:t>
            </a:r>
            <a:r>
              <a:rPr lang="ko-KR" altLang="en-US" sz="1400" dirty="0"/>
              <a:t>동작</a:t>
            </a:r>
            <a:endParaRPr lang="en-US" altLang="ko-KR" sz="1400" dirty="0"/>
          </a:p>
          <a:p>
            <a:pPr fontAlgn="base"/>
            <a:r>
              <a:rPr lang="ko-KR" altLang="en-US" sz="1200" dirty="0"/>
              <a:t>   왼쪽 발</a:t>
            </a:r>
            <a:r>
              <a:rPr lang="en-US" altLang="ko-KR" sz="1200" dirty="0"/>
              <a:t>(8</a:t>
            </a:r>
            <a:r>
              <a:rPr lang="ko-KR" altLang="en-US" sz="1200" dirty="0"/>
              <a:t>번</a:t>
            </a:r>
            <a:r>
              <a:rPr lang="en-US" altLang="ko-KR" sz="1200" dirty="0"/>
              <a:t>)</a:t>
            </a:r>
            <a:r>
              <a:rPr lang="ko-KR" altLang="en-US" sz="1200" dirty="0"/>
              <a:t>을 </a:t>
            </a:r>
            <a:r>
              <a:rPr lang="en-US" altLang="ko-KR" sz="1200" dirty="0"/>
              <a:t> 90 ▶ 50</a:t>
            </a:r>
            <a:r>
              <a:rPr lang="ko-KR" altLang="en-US" sz="1200" dirty="0"/>
              <a:t>도 빨리 올라갔다가 </a:t>
            </a:r>
            <a:r>
              <a:rPr lang="en-US" altLang="ko-KR" sz="1200" dirty="0"/>
              <a:t> ▶ 55 ▶ 60 ▶ 90</a:t>
            </a:r>
            <a:r>
              <a:rPr lang="ko-KR" altLang="en-US" sz="1200" dirty="0"/>
              <a:t>도 까지 </a:t>
            </a:r>
            <a:r>
              <a:rPr lang="en-US" altLang="ko-KR" sz="1200" dirty="0"/>
              <a:t>5</a:t>
            </a:r>
            <a:r>
              <a:rPr lang="ko-KR" altLang="en-US" sz="1200" dirty="0"/>
              <a:t>도 씩 천천히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 </a:t>
            </a:r>
            <a:r>
              <a:rPr lang="ko-KR" altLang="en-US" sz="1200" dirty="0"/>
              <a:t>내려오는 동작을 작성하면 됩니다</a:t>
            </a:r>
            <a:r>
              <a:rPr lang="en-US" altLang="ko-KR" sz="1200" dirty="0"/>
              <a:t>. </a:t>
            </a: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b="1" dirty="0"/>
          </a:p>
          <a:p>
            <a:pPr fontAlgn="base"/>
            <a:r>
              <a:rPr lang="en-US" altLang="ko-KR" sz="1200" dirty="0"/>
              <a:t>  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8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 txBox="1">
            <a:spLocks/>
          </p:cNvSpPr>
          <p:nvPr/>
        </p:nvSpPr>
        <p:spPr>
          <a:xfrm>
            <a:off x="540068" y="3199386"/>
            <a:ext cx="6120765" cy="2238045"/>
          </a:xfrm>
          <a:prstGeom prst="rect">
            <a:avLst/>
          </a:prstGeom>
        </p:spPr>
        <p:txBody>
          <a:bodyPr/>
          <a:lstStyle>
            <a:lvl1pPr algn="ctr" defTabSz="1008035" rtl="0" eaLnBrk="1" latinLnBrk="1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1080135" y="5872470"/>
            <a:ext cx="5040630" cy="2668252"/>
          </a:xfrm>
          <a:prstGeom prst="rect">
            <a:avLst/>
          </a:prstGeom>
        </p:spPr>
        <p:txBody>
          <a:bodyPr/>
          <a:lstStyle>
            <a:lvl1pPr marL="0" indent="0" algn="ctr" defTabSz="1008035" rtl="0" eaLnBrk="1" latinLnBrk="1" hangingPunct="1">
              <a:spcBef>
                <a:spcPct val="20000"/>
              </a:spcBef>
              <a:buFont typeface="Arial" pitchFamily="34" charset="0"/>
              <a:buNone/>
              <a:defRPr sz="3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4017" indent="0" algn="ctr" defTabSz="1008035" rtl="0" eaLnBrk="1" latinLnBrk="1" hangingPunct="1">
              <a:spcBef>
                <a:spcPct val="20000"/>
              </a:spcBef>
              <a:buFont typeface="Arial" pitchFamily="34" charset="0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08035" indent="0" algn="ctr" defTabSz="1008035" rtl="0" eaLnBrk="1" latinLnBrk="1" hangingPunct="1">
              <a:spcBef>
                <a:spcPct val="20000"/>
              </a:spcBef>
              <a:buFont typeface="Arial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12052" indent="0" algn="ctr" defTabSz="1008035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6069" indent="0" algn="ctr" defTabSz="1008035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20086" indent="0" algn="ctr" defTabSz="1008035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24104" indent="0" algn="ctr" defTabSz="1008035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28121" indent="0" algn="ctr" defTabSz="1008035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32138" indent="0" algn="ctr" defTabSz="1008035" rtl="0" eaLnBrk="1" latinLnBrk="1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8" name="날짜 개체 틀 3"/>
          <p:cNvSpPr>
            <a:spLocks noGrp="1"/>
          </p:cNvSpPr>
          <p:nvPr>
            <p:ph type="dt" sz="half" idx="10"/>
          </p:nvPr>
        </p:nvSpPr>
        <p:spPr>
          <a:xfrm>
            <a:off x="360045" y="9633160"/>
            <a:ext cx="1680210" cy="555886"/>
          </a:xfrm>
        </p:spPr>
        <p:txBody>
          <a:bodyPr/>
          <a:lstStyle/>
          <a:p>
            <a:fld id="{4DCC0C4F-79F7-420B-AC3F-B2428D9038DC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1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460308" y="9633160"/>
            <a:ext cx="2280285" cy="555886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20" name="Picture 2" descr="C:\Users\loibiz1\Desktop\교제\댄싱로봇\댄싱로봇표지\목차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8" y="251942"/>
            <a:ext cx="7057014" cy="993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2136264" y="9633160"/>
            <a:ext cx="1680210" cy="555886"/>
          </a:xfrm>
        </p:spPr>
        <p:txBody>
          <a:bodyPr/>
          <a:lstStyle/>
          <a:p>
            <a:fld id="{98C8FA12-C8AE-4A66-AF88-641CBF6CC64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60090" y="3977653"/>
            <a:ext cx="3096344" cy="840452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600" b="1" dirty="0"/>
              <a:t>    1.1 </a:t>
            </a:r>
            <a:r>
              <a:rPr lang="ko-KR" altLang="en-US" sz="1600" b="1" dirty="0"/>
              <a:t>목표                  </a:t>
            </a:r>
            <a:r>
              <a:rPr lang="en-US" altLang="ko-KR" sz="1600" b="1" dirty="0"/>
              <a:t>4</a:t>
            </a:r>
          </a:p>
          <a:p>
            <a:r>
              <a:rPr lang="en-US" altLang="ko-KR" sz="1600" b="1" dirty="0"/>
              <a:t>    1.2 </a:t>
            </a:r>
            <a:r>
              <a:rPr lang="ko-KR" altLang="en-US" sz="1600" b="1" dirty="0"/>
              <a:t>동작개요            </a:t>
            </a:r>
            <a:r>
              <a:rPr lang="en-US" altLang="ko-KR" sz="1600" b="1" dirty="0"/>
              <a:t>5</a:t>
            </a:r>
          </a:p>
          <a:p>
            <a:r>
              <a:rPr lang="en-US" altLang="ko-KR" sz="1600" b="1" dirty="0"/>
              <a:t>    1.3 </a:t>
            </a:r>
            <a:r>
              <a:rPr lang="ko-KR" altLang="en-US" sz="1600" b="1" dirty="0"/>
              <a:t>부품 및 설명       </a:t>
            </a:r>
            <a:r>
              <a:rPr lang="en-US" altLang="ko-KR" sz="1600" b="1" dirty="0"/>
              <a:t>5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6114" y="3357472"/>
            <a:ext cx="2635331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 1. </a:t>
            </a:r>
            <a:r>
              <a:rPr lang="ko-KR" altLang="en-US" sz="2400" b="1" dirty="0">
                <a:solidFill>
                  <a:schemeClr val="bg1"/>
                </a:solidFill>
              </a:rPr>
              <a:t>댄싱로봇 개요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48122" y="5680460"/>
            <a:ext cx="2010160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 3D </a:t>
            </a:r>
            <a:r>
              <a:rPr lang="ko-KR" altLang="en-US" sz="2400" b="1" dirty="0">
                <a:solidFill>
                  <a:schemeClr val="bg1"/>
                </a:solidFill>
              </a:rPr>
              <a:t>모델링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0090" y="6328532"/>
            <a:ext cx="3096459" cy="1579116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600" b="1" dirty="0"/>
              <a:t>    2.1   </a:t>
            </a:r>
            <a:r>
              <a:rPr lang="ko-KR" altLang="en-US" sz="1600" b="1" dirty="0"/>
              <a:t>머리               </a:t>
            </a:r>
            <a:r>
              <a:rPr lang="en-US" altLang="ko-KR" sz="1600" b="1" dirty="0"/>
              <a:t>11</a:t>
            </a:r>
            <a:r>
              <a:rPr lang="ko-KR" altLang="en-US" sz="1600" b="1" dirty="0"/>
              <a:t>         </a:t>
            </a:r>
            <a:endParaRPr lang="en-US" altLang="ko-KR" sz="1600" b="1" dirty="0"/>
          </a:p>
          <a:p>
            <a:r>
              <a:rPr lang="en-US" altLang="ko-KR" sz="1600" b="1" dirty="0"/>
              <a:t>    2.2   </a:t>
            </a:r>
            <a:r>
              <a:rPr lang="ko-KR" altLang="en-US" sz="1600" b="1" dirty="0"/>
              <a:t>눈                  </a:t>
            </a:r>
            <a:r>
              <a:rPr lang="en-US" altLang="ko-KR" sz="1600" b="1" dirty="0"/>
              <a:t>18</a:t>
            </a:r>
          </a:p>
          <a:p>
            <a:r>
              <a:rPr lang="en-US" altLang="ko-KR" sz="1600" b="1" dirty="0"/>
              <a:t>    2.3   </a:t>
            </a:r>
            <a:r>
              <a:rPr lang="ko-KR" altLang="en-US" sz="1600" b="1" dirty="0"/>
              <a:t>몸통               </a:t>
            </a:r>
            <a:r>
              <a:rPr lang="en-US" altLang="ko-KR" sz="1600" b="1" dirty="0"/>
              <a:t>20</a:t>
            </a:r>
          </a:p>
          <a:p>
            <a:r>
              <a:rPr lang="en-US" altLang="ko-KR" sz="1600" b="1" dirty="0"/>
              <a:t>    2.4   </a:t>
            </a:r>
            <a:r>
              <a:rPr lang="ko-KR" altLang="en-US" sz="1600" b="1" dirty="0"/>
              <a:t>다리               </a:t>
            </a:r>
            <a:r>
              <a:rPr lang="en-US" altLang="ko-KR" sz="1600" b="1" dirty="0"/>
              <a:t>27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en-US" altLang="ko-KR" sz="1600" b="1" dirty="0"/>
              <a:t>    2.5   </a:t>
            </a:r>
            <a:r>
              <a:rPr lang="ko-KR" altLang="en-US" sz="1600" b="1" dirty="0"/>
              <a:t>발</a:t>
            </a:r>
            <a:r>
              <a:rPr lang="en-US" altLang="ko-KR" sz="1600" b="1" dirty="0"/>
              <a:t>                  31</a:t>
            </a:r>
          </a:p>
          <a:p>
            <a:r>
              <a:rPr lang="en-US" altLang="ko-KR" sz="1600" b="1" dirty="0"/>
              <a:t> </a:t>
            </a:r>
            <a:endParaRPr lang="ko-KR" altLang="en-US" sz="1600" b="1" dirty="0"/>
          </a:p>
        </p:txBody>
      </p:sp>
      <p:sp>
        <p:nvSpPr>
          <p:cNvPr id="7" name="직사각형 6"/>
          <p:cNvSpPr/>
          <p:nvPr/>
        </p:nvSpPr>
        <p:spPr>
          <a:xfrm>
            <a:off x="576114" y="8154117"/>
            <a:ext cx="2635331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</a:rPr>
              <a:t>조립 및 테스트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0090" y="8776804"/>
            <a:ext cx="3096459" cy="840452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600" b="1" dirty="0"/>
              <a:t>   3.1  </a:t>
            </a:r>
            <a:r>
              <a:rPr lang="ko-KR" altLang="en-US" sz="1600" b="1" dirty="0" err="1"/>
              <a:t>서보모터</a:t>
            </a:r>
            <a:r>
              <a:rPr lang="ko-KR" altLang="en-US" sz="1600" b="1" dirty="0"/>
              <a:t> 초기화  </a:t>
            </a:r>
            <a:r>
              <a:rPr lang="en-US" altLang="ko-KR" sz="1600" b="1" dirty="0"/>
              <a:t>39</a:t>
            </a:r>
          </a:p>
          <a:p>
            <a:r>
              <a:rPr lang="en-US" altLang="ko-KR" sz="1600" b="1" dirty="0"/>
              <a:t>   3.2  </a:t>
            </a:r>
            <a:r>
              <a:rPr lang="ko-KR" altLang="en-US" sz="1600" b="1" dirty="0"/>
              <a:t>부품 조립           </a:t>
            </a:r>
            <a:r>
              <a:rPr lang="en-US" altLang="ko-KR" sz="1600" b="1" dirty="0"/>
              <a:t>40</a:t>
            </a:r>
          </a:p>
          <a:p>
            <a:r>
              <a:rPr lang="en-US" altLang="ko-KR" sz="1600" b="1" dirty="0"/>
              <a:t>   3.3  </a:t>
            </a:r>
            <a:r>
              <a:rPr lang="ko-KR" altLang="en-US" sz="1600" b="1" dirty="0"/>
              <a:t>연결 작업</a:t>
            </a:r>
            <a:r>
              <a:rPr lang="en-US" altLang="ko-KR" sz="1600" b="1" dirty="0"/>
              <a:t>           44</a:t>
            </a:r>
            <a:endParaRPr lang="ko-KR" altLang="en-US" sz="1600" b="1" dirty="0"/>
          </a:p>
        </p:txBody>
      </p:sp>
      <p:sp>
        <p:nvSpPr>
          <p:cNvPr id="9" name="직사각형 8"/>
          <p:cNvSpPr/>
          <p:nvPr/>
        </p:nvSpPr>
        <p:spPr>
          <a:xfrm>
            <a:off x="3960490" y="3357472"/>
            <a:ext cx="2216946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</a:rPr>
              <a:t>코딩 </a:t>
            </a: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</a:rPr>
              <a:t> 기본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16474" y="3949735"/>
            <a:ext cx="2880370" cy="1332895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600" b="1" dirty="0"/>
              <a:t>   4.1 </a:t>
            </a:r>
            <a:r>
              <a:rPr lang="ko-KR" altLang="en-US" sz="1600" b="1" dirty="0" err="1"/>
              <a:t>바른자세</a:t>
            </a:r>
            <a:r>
              <a:rPr lang="ko-KR" altLang="en-US" sz="1600" b="1" dirty="0"/>
              <a:t>          </a:t>
            </a:r>
            <a:r>
              <a:rPr lang="en-US" altLang="ko-KR" sz="1600" b="1" dirty="0"/>
              <a:t>49</a:t>
            </a:r>
          </a:p>
          <a:p>
            <a:r>
              <a:rPr lang="en-US" altLang="ko-KR" sz="1600" b="1" dirty="0"/>
              <a:t>   4.2 </a:t>
            </a:r>
            <a:r>
              <a:rPr lang="ko-KR" altLang="en-US" sz="1600" b="1" dirty="0"/>
              <a:t>발 댄스            </a:t>
            </a:r>
            <a:r>
              <a:rPr lang="en-US" altLang="ko-KR" sz="1600" b="1" dirty="0"/>
              <a:t>50</a:t>
            </a:r>
          </a:p>
          <a:p>
            <a:r>
              <a:rPr lang="en-US" altLang="ko-KR" sz="1600" b="1" dirty="0"/>
              <a:t>   4.3 </a:t>
            </a:r>
            <a:r>
              <a:rPr lang="ko-KR" altLang="en-US" sz="1600" b="1" dirty="0"/>
              <a:t>다리 댄스         </a:t>
            </a:r>
            <a:r>
              <a:rPr lang="en-US" altLang="ko-KR" sz="1600" b="1" dirty="0"/>
              <a:t>54</a:t>
            </a:r>
          </a:p>
          <a:p>
            <a:r>
              <a:rPr lang="en-US" altLang="ko-KR" sz="1600" b="1" dirty="0"/>
              <a:t>   4.4 </a:t>
            </a:r>
            <a:r>
              <a:rPr lang="ko-KR" altLang="en-US" sz="1600" b="1" dirty="0" err="1"/>
              <a:t>난수</a:t>
            </a:r>
            <a:r>
              <a:rPr lang="ko-KR" altLang="en-US" sz="1600" b="1" dirty="0"/>
              <a:t> 활용댄스   </a:t>
            </a:r>
            <a:r>
              <a:rPr lang="en-US" altLang="ko-KR" sz="1600" b="1" dirty="0"/>
              <a:t>57</a:t>
            </a:r>
          </a:p>
          <a:p>
            <a:r>
              <a:rPr lang="en-US" altLang="ko-KR" sz="1600" b="1" dirty="0"/>
              <a:t>   4.5 </a:t>
            </a:r>
            <a:r>
              <a:rPr lang="ko-KR" altLang="en-US" sz="1600" b="1" dirty="0" err="1"/>
              <a:t>함수만들기</a:t>
            </a:r>
            <a:r>
              <a:rPr lang="ko-KR" altLang="en-US" sz="1600" b="1" dirty="0"/>
              <a:t>       </a:t>
            </a:r>
            <a:r>
              <a:rPr lang="en-US" altLang="ko-KR" sz="1600" b="1" dirty="0"/>
              <a:t>59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60490" y="5655903"/>
            <a:ext cx="2216946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400" b="1" spc="-300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5. </a:t>
            </a:r>
            <a:r>
              <a:rPr lang="ko-KR" altLang="en-US" sz="2400" b="1" dirty="0">
                <a:solidFill>
                  <a:schemeClr val="bg1"/>
                </a:solidFill>
              </a:rPr>
              <a:t>코딩 </a:t>
            </a:r>
            <a:r>
              <a:rPr lang="en-US" altLang="ko-KR" sz="2400" b="1" dirty="0">
                <a:solidFill>
                  <a:schemeClr val="bg1"/>
                </a:solidFill>
              </a:rPr>
              <a:t>-</a:t>
            </a:r>
            <a:r>
              <a:rPr lang="ko-KR" altLang="en-US" sz="2400" b="1" dirty="0">
                <a:solidFill>
                  <a:schemeClr val="bg1"/>
                </a:solidFill>
              </a:rPr>
              <a:t> 응용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44531" y="6353917"/>
            <a:ext cx="3240295" cy="378787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800" b="1" dirty="0"/>
              <a:t>   </a:t>
            </a:r>
            <a:endParaRPr lang="ko-KR" altLang="en-US" sz="1800" b="1" dirty="0"/>
          </a:p>
        </p:txBody>
      </p:sp>
      <p:sp>
        <p:nvSpPr>
          <p:cNvPr id="13" name="직사각형 12"/>
          <p:cNvSpPr/>
          <p:nvPr/>
        </p:nvSpPr>
        <p:spPr>
          <a:xfrm>
            <a:off x="3888482" y="8128732"/>
            <a:ext cx="2215344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400" b="1" spc="-300" dirty="0"/>
              <a:t> </a:t>
            </a:r>
            <a:r>
              <a:rPr lang="en-US" altLang="ko-KR" sz="1800" b="1" spc="-300" dirty="0"/>
              <a:t> </a:t>
            </a:r>
            <a:r>
              <a:rPr lang="en-US" altLang="ko-KR" sz="2400" b="1" spc="-300" dirty="0">
                <a:solidFill>
                  <a:schemeClr val="bg1"/>
                </a:solidFill>
              </a:rPr>
              <a:t>6 . </a:t>
            </a:r>
            <a:r>
              <a:rPr lang="ko-KR" altLang="en-US" sz="2400" b="1" dirty="0">
                <a:solidFill>
                  <a:schemeClr val="bg1"/>
                </a:solidFill>
              </a:rPr>
              <a:t>실전 </a:t>
            </a:r>
            <a:r>
              <a:rPr lang="en-US" altLang="ko-KR" sz="2400" b="1" dirty="0">
                <a:solidFill>
                  <a:schemeClr val="bg1"/>
                </a:solidFill>
              </a:rPr>
              <a:t>- </a:t>
            </a:r>
            <a:r>
              <a:rPr lang="ko-KR" altLang="en-US" sz="2400" b="1" dirty="0">
                <a:solidFill>
                  <a:schemeClr val="bg1"/>
                </a:solidFill>
              </a:rPr>
              <a:t>코딩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672523" y="8590766"/>
            <a:ext cx="3168287" cy="2102336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600" b="1" dirty="0"/>
              <a:t>   6.1 </a:t>
            </a:r>
            <a:r>
              <a:rPr lang="ko-KR" altLang="en-US" sz="1600" b="1" dirty="0"/>
              <a:t>한쪽다리 벌리기     </a:t>
            </a:r>
            <a:r>
              <a:rPr lang="ko-KR" altLang="en-US" sz="800" b="1" dirty="0"/>
              <a:t> 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71</a:t>
            </a:r>
            <a:r>
              <a:rPr lang="ko-KR" altLang="en-US" sz="1600" b="1" dirty="0"/>
              <a:t>     </a:t>
            </a:r>
            <a:r>
              <a:rPr lang="en-US" altLang="ko-KR" sz="1600" b="1" dirty="0"/>
              <a:t> </a:t>
            </a:r>
          </a:p>
          <a:p>
            <a:r>
              <a:rPr lang="en-US" altLang="ko-KR" sz="1600" b="1" dirty="0"/>
              <a:t>   6.2 </a:t>
            </a:r>
            <a:r>
              <a:rPr lang="ko-KR" altLang="en-US" sz="1600" b="1" dirty="0" err="1"/>
              <a:t>한쪽발</a:t>
            </a:r>
            <a:r>
              <a:rPr lang="ko-KR" altLang="en-US" sz="1600" b="1" dirty="0"/>
              <a:t> 비비기       </a:t>
            </a:r>
            <a:r>
              <a:rPr lang="ko-KR" altLang="en-US" sz="800" b="1" dirty="0"/>
              <a:t> </a:t>
            </a:r>
            <a:r>
              <a:rPr lang="ko-KR" altLang="en-US" sz="1600" b="1" dirty="0"/>
              <a:t>  </a:t>
            </a:r>
            <a:r>
              <a:rPr lang="en-US" altLang="ko-KR" sz="1600" b="1" dirty="0"/>
              <a:t>72</a:t>
            </a:r>
          </a:p>
          <a:p>
            <a:r>
              <a:rPr lang="en-US" altLang="ko-KR" sz="1600" b="1" dirty="0"/>
              <a:t>   6.3 </a:t>
            </a:r>
            <a:r>
              <a:rPr lang="ko-KR" altLang="en-US" sz="1600" b="1" dirty="0" err="1"/>
              <a:t>양발접고트위스트</a:t>
            </a:r>
            <a:r>
              <a:rPr lang="ko-KR" altLang="en-US" sz="1600" b="1" dirty="0"/>
              <a:t>     </a:t>
            </a:r>
            <a:r>
              <a:rPr lang="en-US" altLang="ko-KR" sz="1600" b="1" dirty="0"/>
              <a:t>75</a:t>
            </a:r>
          </a:p>
          <a:p>
            <a:r>
              <a:rPr lang="en-US" altLang="ko-KR" sz="1600" b="1" dirty="0"/>
              <a:t>   6.4 </a:t>
            </a:r>
            <a:r>
              <a:rPr lang="ko-KR" altLang="en-US" sz="1600" b="1" dirty="0" err="1"/>
              <a:t>리프팅</a:t>
            </a:r>
            <a:r>
              <a:rPr lang="ko-KR" altLang="en-US" sz="1600" b="1" dirty="0"/>
              <a:t>                   </a:t>
            </a:r>
            <a:r>
              <a:rPr lang="en-US" altLang="ko-KR" sz="1600" b="1" dirty="0"/>
              <a:t>77</a:t>
            </a:r>
            <a:r>
              <a:rPr lang="ko-KR" altLang="en-US" sz="1600" b="1" dirty="0"/>
              <a:t>              </a:t>
            </a:r>
            <a:endParaRPr lang="en-US" altLang="ko-KR" sz="1600" b="1" dirty="0"/>
          </a:p>
          <a:p>
            <a:r>
              <a:rPr lang="en-US" altLang="ko-KR" sz="1600" b="1" dirty="0"/>
              <a:t>   6.5 </a:t>
            </a:r>
            <a:r>
              <a:rPr lang="ko-KR" altLang="en-US" sz="1600" b="1" dirty="0"/>
              <a:t>걷기                      </a:t>
            </a:r>
            <a:r>
              <a:rPr lang="en-US" altLang="ko-KR" sz="1600" b="1" dirty="0"/>
              <a:t>80</a:t>
            </a:r>
            <a:r>
              <a:rPr lang="ko-KR" altLang="en-US" sz="1600" b="1" dirty="0"/>
              <a:t>       </a:t>
            </a:r>
            <a:r>
              <a:rPr lang="en-US" altLang="ko-KR" sz="1600" b="1" dirty="0"/>
              <a:t>      </a:t>
            </a:r>
          </a:p>
          <a:p>
            <a:r>
              <a:rPr lang="en-US" altLang="ko-KR" sz="1600" b="1" dirty="0"/>
              <a:t>   6.6 </a:t>
            </a:r>
            <a:r>
              <a:rPr lang="ko-KR" altLang="en-US" sz="1600" b="1" dirty="0" err="1"/>
              <a:t>블루투스</a:t>
            </a:r>
            <a:r>
              <a:rPr lang="ko-KR" altLang="en-US" sz="1600" b="1" dirty="0"/>
              <a:t>                </a:t>
            </a:r>
            <a:r>
              <a:rPr lang="en-US" altLang="ko-KR" sz="1600" b="1" dirty="0"/>
              <a:t>83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en-US" altLang="ko-KR" sz="1600" b="1" dirty="0"/>
              <a:t>    </a:t>
            </a:r>
          </a:p>
          <a:p>
            <a:r>
              <a:rPr lang="en-US" altLang="ko-KR" sz="1800" b="1" dirty="0"/>
              <a:t> </a:t>
            </a:r>
            <a:endParaRPr lang="ko-KR" altLang="en-US" sz="1800" b="1" dirty="0"/>
          </a:p>
        </p:txBody>
      </p:sp>
      <p:sp>
        <p:nvSpPr>
          <p:cNvPr id="15" name="직사각형 14"/>
          <p:cNvSpPr/>
          <p:nvPr/>
        </p:nvSpPr>
        <p:spPr>
          <a:xfrm>
            <a:off x="864146" y="1046768"/>
            <a:ext cx="1591775" cy="717342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ko-KR" altLang="en-US" sz="4000" b="1" i="1" dirty="0">
                <a:solidFill>
                  <a:schemeClr val="bg1"/>
                </a:solidFill>
              </a:rPr>
              <a:t>목  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672458" y="6353917"/>
            <a:ext cx="3024386" cy="108667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600" b="1" dirty="0"/>
              <a:t>   5.1 </a:t>
            </a:r>
            <a:r>
              <a:rPr lang="ko-KR" altLang="en-US" sz="1600" b="1" dirty="0" err="1"/>
              <a:t>양발</a:t>
            </a:r>
            <a:r>
              <a:rPr lang="ko-KR" altLang="en-US" sz="1600" b="1" dirty="0"/>
              <a:t> 들어올리기   </a:t>
            </a:r>
            <a:r>
              <a:rPr lang="en-US" altLang="ko-KR" sz="1600" b="1" dirty="0"/>
              <a:t>64</a:t>
            </a:r>
            <a:r>
              <a:rPr lang="ko-KR" altLang="en-US" sz="1600" b="1" dirty="0"/>
              <a:t>  </a:t>
            </a:r>
            <a:endParaRPr lang="en-US" altLang="ko-KR" sz="1600" b="1" dirty="0"/>
          </a:p>
          <a:p>
            <a:r>
              <a:rPr lang="en-US" altLang="ko-KR" sz="1600" b="1" dirty="0"/>
              <a:t>   5.2 </a:t>
            </a:r>
            <a:r>
              <a:rPr lang="ko-KR" altLang="en-US" sz="1600" b="1" dirty="0"/>
              <a:t>양다리 벌리기      </a:t>
            </a:r>
            <a:r>
              <a:rPr lang="en-US" altLang="ko-KR" sz="1600" b="1" dirty="0"/>
              <a:t>65</a:t>
            </a:r>
          </a:p>
          <a:p>
            <a:r>
              <a:rPr lang="en-US" altLang="ko-KR" sz="1600" b="1" dirty="0"/>
              <a:t>   5.3 </a:t>
            </a:r>
            <a:r>
              <a:rPr lang="ko-KR" altLang="en-US" sz="1600" b="1" dirty="0"/>
              <a:t>트위스트             </a:t>
            </a:r>
            <a:r>
              <a:rPr lang="en-US" altLang="ko-KR" sz="1600" b="1" dirty="0"/>
              <a:t>66</a:t>
            </a:r>
            <a:r>
              <a:rPr lang="ko-KR" altLang="en-US" sz="1600" b="1" dirty="0"/>
              <a:t> </a:t>
            </a:r>
            <a:endParaRPr lang="en-US" altLang="ko-KR" sz="1600" b="1" dirty="0"/>
          </a:p>
          <a:p>
            <a:r>
              <a:rPr lang="en-US" altLang="ko-KR" sz="1600" b="1" dirty="0"/>
              <a:t>   5.4 </a:t>
            </a:r>
            <a:r>
              <a:rPr lang="ko-KR" altLang="en-US" sz="1600" b="1"/>
              <a:t>웨이브                </a:t>
            </a:r>
            <a:r>
              <a:rPr lang="en-US" altLang="ko-KR" sz="1600" b="1"/>
              <a:t>67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983371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171" y="1692102"/>
            <a:ext cx="6192688" cy="78483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import </a:t>
            </a:r>
            <a:r>
              <a:rPr lang="en-US" altLang="ko-KR" sz="1400" dirty="0" err="1"/>
              <a:t>dancingbot_python.header</a:t>
            </a:r>
            <a:r>
              <a:rPr lang="en-US" altLang="ko-KR" sz="1400" dirty="0"/>
              <a:t> as servo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4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명령어를 불러옵니다</a:t>
            </a:r>
          </a:p>
          <a:p>
            <a:endParaRPr lang="ko-KR" altLang="en-US" sz="1400" dirty="0"/>
          </a:p>
          <a:p>
            <a:r>
              <a:rPr lang="en-US" altLang="ko-KR" sz="1400" dirty="0"/>
              <a:t>def setup():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처음 </a:t>
            </a:r>
            <a:r>
              <a:rPr lang="ko-KR" altLang="en-US" sz="1400" dirty="0" err="1">
                <a:solidFill>
                  <a:srgbClr val="FF0000"/>
                </a:solidFill>
              </a:rPr>
              <a:t>전윈이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켜진후</a:t>
            </a:r>
            <a:r>
              <a:rPr lang="en-US" altLang="ko-KR" sz="1400" dirty="0">
                <a:solidFill>
                  <a:srgbClr val="FF0000"/>
                </a:solidFill>
              </a:rPr>
              <a:t>, 1</a:t>
            </a:r>
            <a:r>
              <a:rPr lang="ko-KR" altLang="en-US" sz="1400" dirty="0">
                <a:solidFill>
                  <a:srgbClr val="FF0000"/>
                </a:solidFill>
              </a:rPr>
              <a:t>초간 대기합니다</a:t>
            </a:r>
            <a:endParaRPr lang="ko-KR" altLang="en-US" sz="1400" dirty="0"/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(8,90)	</a:t>
            </a:r>
            <a:r>
              <a:rPr lang="en-US" altLang="ko-KR" sz="1400" dirty="0">
                <a:solidFill>
                  <a:srgbClr val="FF0000"/>
                </a:solidFill>
              </a:rPr>
              <a:t>#8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(9,90)	</a:t>
            </a:r>
            <a:r>
              <a:rPr lang="en-US" altLang="ko-KR" sz="1400" dirty="0">
                <a:solidFill>
                  <a:srgbClr val="FF0000"/>
                </a:solidFill>
              </a:rPr>
              <a:t>#9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(10,90)	</a:t>
            </a:r>
            <a:r>
              <a:rPr lang="en-US" altLang="ko-KR" sz="1400" dirty="0">
                <a:solidFill>
                  <a:srgbClr val="FF0000"/>
                </a:solidFill>
              </a:rPr>
              <a:t>#10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(11,90)	</a:t>
            </a:r>
            <a:r>
              <a:rPr lang="en-US" altLang="ko-KR" sz="1400" dirty="0">
                <a:solidFill>
                  <a:srgbClr val="FF0000"/>
                </a:solidFill>
              </a:rPr>
              <a:t>#11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  <a:endParaRPr lang="ko-KR" altLang="en-US" sz="1400" dirty="0"/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(2)	</a:t>
            </a:r>
            <a:r>
              <a:rPr lang="en-US" altLang="ko-KR" sz="1400" dirty="0">
                <a:solidFill>
                  <a:srgbClr val="FF0000"/>
                </a:solidFill>
              </a:rPr>
              <a:t>#loop </a:t>
            </a:r>
            <a:r>
              <a:rPr lang="ko-KR" altLang="en-US" sz="1400" dirty="0">
                <a:solidFill>
                  <a:srgbClr val="FF0000"/>
                </a:solidFill>
              </a:rPr>
              <a:t>코드가 실행되기전에 잠시 대기합니다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ko-KR" altLang="en-US" sz="1400" dirty="0"/>
          </a:p>
          <a:p>
            <a:r>
              <a:rPr lang="en-US" altLang="ko-KR" sz="1400" dirty="0"/>
              <a:t>def loop():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무한히 반복됩니다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(8,50)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오른쪽발을 </a:t>
            </a:r>
            <a:r>
              <a:rPr lang="ko-KR" altLang="en-US" sz="1400" dirty="0" err="1">
                <a:solidFill>
                  <a:srgbClr val="FF0000"/>
                </a:solidFill>
              </a:rPr>
              <a:t>살짝내리기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(0.1)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올린채로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0.1</a:t>
            </a:r>
            <a:r>
              <a:rPr lang="ko-KR" altLang="en-US" sz="1400" dirty="0">
                <a:solidFill>
                  <a:srgbClr val="FF0000"/>
                </a:solidFill>
              </a:rPr>
              <a:t>초간 대기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(8,55)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오른쪽발을 </a:t>
            </a:r>
            <a:r>
              <a:rPr lang="ko-KR" altLang="en-US" sz="1400" dirty="0" err="1">
                <a:solidFill>
                  <a:srgbClr val="FF0000"/>
                </a:solidFill>
              </a:rPr>
              <a:t>살짝내리기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(0.1)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올린채로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0.1</a:t>
            </a:r>
            <a:r>
              <a:rPr lang="ko-KR" altLang="en-US" sz="1400" dirty="0">
                <a:solidFill>
                  <a:srgbClr val="FF0000"/>
                </a:solidFill>
              </a:rPr>
              <a:t>초간 대기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(8,60)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오른쪽발을 </a:t>
            </a:r>
            <a:r>
              <a:rPr lang="ko-KR" altLang="en-US" sz="1400" dirty="0" err="1">
                <a:solidFill>
                  <a:srgbClr val="FF0000"/>
                </a:solidFill>
              </a:rPr>
              <a:t>살짝내리기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(0.1)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계속해서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(8,65)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반복하면서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(0.1)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점점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(8,70)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발이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(0.1)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내려갑니다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(8,75)	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(0.1)	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(8,80)	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(0.1)	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(8,85)	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(0.1)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(8,90)	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(0.1)</a:t>
            </a:r>
          </a:p>
          <a:p>
            <a:endParaRPr lang="ko-KR" altLang="en-US" sz="1400" dirty="0"/>
          </a:p>
          <a:p>
            <a:r>
              <a:rPr lang="en-US" altLang="ko-KR" sz="1400" dirty="0"/>
              <a:t>setup()	</a:t>
            </a:r>
            <a:r>
              <a:rPr lang="en-US" altLang="ko-KR" sz="1400" dirty="0">
                <a:solidFill>
                  <a:srgbClr val="FF0000"/>
                </a:solidFill>
              </a:rPr>
              <a:t>#setup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r>
              <a:rPr lang="en-US" altLang="ko-KR" sz="1400" dirty="0"/>
              <a:t>while(True):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무한 반복합니다</a:t>
            </a:r>
          </a:p>
          <a:p>
            <a:r>
              <a:rPr lang="ko-KR" altLang="en-US" sz="1400" dirty="0"/>
              <a:t>    </a:t>
            </a:r>
            <a:r>
              <a:rPr lang="en-US" altLang="ko-KR" sz="1400" dirty="0"/>
              <a:t>loop()	</a:t>
            </a:r>
            <a:r>
              <a:rPr lang="en-US" altLang="ko-KR" sz="1400" dirty="0">
                <a:solidFill>
                  <a:srgbClr val="FF0000"/>
                </a:solidFill>
              </a:rPr>
              <a:t>#loop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무한 반복합니다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342" y="1058162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하기위해  </a:t>
            </a:r>
            <a:r>
              <a:rPr lang="en-US" altLang="ko-KR" sz="1400" dirty="0"/>
              <a:t>dance3.py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1200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2098" y="972023"/>
            <a:ext cx="6624736" cy="7796202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600" dirty="0"/>
              <a:t>6</a:t>
            </a:r>
            <a:r>
              <a:rPr lang="ko-KR" altLang="en-US" sz="1600" dirty="0"/>
              <a:t> </a:t>
            </a:r>
            <a:r>
              <a:rPr lang="en-US" altLang="ko-KR" sz="1600" dirty="0"/>
              <a:t>) </a:t>
            </a:r>
            <a:r>
              <a:rPr lang="ko-KR" altLang="en-US" sz="1600" dirty="0"/>
              <a:t>부드럽게 발을</a:t>
            </a:r>
            <a:r>
              <a:rPr lang="en-US" altLang="ko-KR" sz="1600" dirty="0"/>
              <a:t> </a:t>
            </a:r>
            <a:r>
              <a:rPr lang="ko-KR" altLang="en-US" sz="1600" dirty="0"/>
              <a:t>들어올리는</a:t>
            </a:r>
            <a:r>
              <a:rPr lang="en-US" altLang="ko-KR" sz="1600" dirty="0"/>
              <a:t> </a:t>
            </a:r>
            <a:r>
              <a:rPr lang="ko-KR" altLang="en-US" sz="1600" dirty="0"/>
              <a:t>동작을 개선해 봅시다</a:t>
            </a:r>
            <a:r>
              <a:rPr lang="en-US" altLang="ko-KR" sz="1600" dirty="0"/>
              <a:t>.</a:t>
            </a:r>
          </a:p>
          <a:p>
            <a:pPr fontAlgn="base"/>
            <a:r>
              <a:rPr lang="en-US" altLang="ko-KR" sz="1200" dirty="0"/>
              <a:t>      “</a:t>
            </a:r>
            <a:r>
              <a:rPr lang="ko-KR" altLang="en-US" sz="1200" dirty="0"/>
              <a:t>데이터</a:t>
            </a:r>
            <a:r>
              <a:rPr lang="en-US" altLang="ko-KR" sz="1200" dirty="0"/>
              <a:t>&amp;</a:t>
            </a:r>
            <a:r>
              <a:rPr lang="ko-KR" altLang="en-US" sz="1200" dirty="0" err="1"/>
              <a:t>추가블럭</a:t>
            </a:r>
            <a:r>
              <a:rPr lang="en-US" altLang="ko-KR" sz="1200" dirty="0"/>
              <a:t>“ </a:t>
            </a:r>
            <a:r>
              <a:rPr lang="ko-KR" altLang="en-US" sz="1200" dirty="0"/>
              <a:t>메뉴에서 변수 만들기를 클릭합니다</a:t>
            </a:r>
            <a:r>
              <a:rPr lang="en-US" altLang="ko-KR" sz="1200" dirty="0"/>
              <a:t>. </a:t>
            </a:r>
          </a:p>
          <a:p>
            <a:pPr fontAlgn="base"/>
            <a:r>
              <a:rPr lang="en-US" altLang="ko-KR" sz="1200" dirty="0"/>
              <a:t>      </a:t>
            </a:r>
            <a:r>
              <a:rPr lang="ko-KR" altLang="en-US" sz="1200" dirty="0"/>
              <a:t>변수 </a:t>
            </a:r>
            <a:r>
              <a:rPr lang="en-US" altLang="ko-KR" sz="1200" dirty="0"/>
              <a:t>i</a:t>
            </a:r>
            <a:r>
              <a:rPr lang="ko-KR" altLang="en-US" sz="1200" dirty="0"/>
              <a:t>를 만들어서 아래와 같이 해보세요</a:t>
            </a:r>
            <a:r>
              <a:rPr lang="en-US" altLang="ko-KR" sz="1200" dirty="0"/>
              <a:t>!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      </a:t>
            </a:r>
            <a:r>
              <a:rPr lang="ko-KR" altLang="en-US" sz="1200" dirty="0"/>
              <a:t>아래의 알고리즘은 반복구조 </a:t>
            </a:r>
            <a:r>
              <a:rPr lang="en-US" altLang="ko-KR" sz="1600" dirty="0">
                <a:solidFill>
                  <a:srgbClr val="FF0000"/>
                </a:solidFill>
              </a:rPr>
              <a:t>for()</a:t>
            </a:r>
            <a:r>
              <a:rPr lang="ko-KR" altLang="en-US" sz="1200" dirty="0"/>
              <a:t>의 작동 알고리즘입니다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en-US" altLang="ko-KR" sz="1200" dirty="0"/>
              <a:t>      #1 ) </a:t>
            </a:r>
            <a:r>
              <a:rPr lang="ko-KR" altLang="en-US" sz="1200" dirty="0"/>
              <a:t>반복구조에서 사용할 변수를 </a:t>
            </a:r>
            <a:r>
              <a:rPr lang="en-US" altLang="ko-KR" sz="1200" dirty="0"/>
              <a:t>1</a:t>
            </a:r>
            <a:r>
              <a:rPr lang="ko-KR" altLang="en-US" sz="1200" dirty="0"/>
              <a:t>개 생성합니다</a:t>
            </a:r>
            <a:r>
              <a:rPr lang="en-US" altLang="ko-KR" sz="1200" dirty="0"/>
              <a:t>. ( ex : i  ) </a:t>
            </a:r>
          </a:p>
          <a:p>
            <a:pPr fontAlgn="base"/>
            <a:r>
              <a:rPr lang="en-US" altLang="ko-KR" sz="1200" dirty="0"/>
              <a:t>      #2 ) </a:t>
            </a:r>
            <a:r>
              <a:rPr lang="ko-KR" altLang="en-US" sz="1200" dirty="0"/>
              <a:t>반복구조 밖에서 변수에 초기치를 줍니다</a:t>
            </a:r>
            <a:r>
              <a:rPr lang="en-US" altLang="ko-KR" sz="1200" dirty="0"/>
              <a:t>. </a:t>
            </a:r>
          </a:p>
          <a:p>
            <a:pPr fontAlgn="base"/>
            <a:r>
              <a:rPr lang="en-US" altLang="ko-KR" sz="1200" dirty="0"/>
              <a:t>      #3 ) </a:t>
            </a:r>
            <a:r>
              <a:rPr lang="ko-KR" altLang="en-US" sz="1200" dirty="0"/>
              <a:t>반복구조를  탈출조건에  </a:t>
            </a:r>
            <a:r>
              <a:rPr lang="ko-KR" altLang="en-US" sz="1200" dirty="0" err="1"/>
              <a:t>종료치와</a:t>
            </a:r>
            <a:r>
              <a:rPr lang="ko-KR" altLang="en-US" sz="1200" dirty="0"/>
              <a:t> 비교합니다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en-US" altLang="ko-KR" sz="1200" dirty="0"/>
              <a:t>      #4)  </a:t>
            </a:r>
            <a:r>
              <a:rPr lang="ko-KR" altLang="en-US" sz="1200" dirty="0"/>
              <a:t>반복구조 안에서 해당 </a:t>
            </a:r>
            <a:r>
              <a:rPr lang="ko-KR" altLang="en-US" sz="1200" dirty="0" err="1"/>
              <a:t>변수값을</a:t>
            </a:r>
            <a:r>
              <a:rPr lang="ko-KR" altLang="en-US" sz="1200" dirty="0"/>
              <a:t> 사용합니다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en-US" altLang="ko-KR" sz="1200" dirty="0"/>
              <a:t>      #5) </a:t>
            </a:r>
            <a:r>
              <a:rPr lang="ko-KR" altLang="en-US" sz="1200" dirty="0"/>
              <a:t>반복 구조 맨 아래에 얼마 만큼 증감 </a:t>
            </a:r>
            <a:r>
              <a:rPr lang="en-US" altLang="ko-KR" sz="1200" dirty="0"/>
              <a:t>( + , - ) </a:t>
            </a:r>
            <a:r>
              <a:rPr lang="ko-KR" altLang="en-US" sz="1200" dirty="0"/>
              <a:t>할지 변수에 누적합니다</a:t>
            </a:r>
            <a:r>
              <a:rPr lang="en-US" altLang="ko-KR" sz="1200" dirty="0"/>
              <a:t>. </a:t>
            </a: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b="1" dirty="0"/>
          </a:p>
          <a:p>
            <a:pPr fontAlgn="base"/>
            <a:r>
              <a:rPr lang="en-US" altLang="ko-KR" sz="1200" dirty="0"/>
              <a:t>  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3317726"/>
            <a:ext cx="39751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49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71" y="1044030"/>
            <a:ext cx="6192688" cy="90947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#include &lt;</a:t>
            </a:r>
            <a:r>
              <a:rPr lang="en-US" altLang="ko-KR" sz="1300" dirty="0" err="1"/>
              <a:t>Servo.h</a:t>
            </a:r>
            <a:r>
              <a:rPr lang="en-US" altLang="ko-KR" sz="1300" dirty="0"/>
              <a:t>&gt;</a:t>
            </a:r>
          </a:p>
          <a:p>
            <a:r>
              <a:rPr lang="en-US" altLang="ko-KR" sz="1300" dirty="0"/>
              <a:t>Servo servo_8;</a:t>
            </a:r>
          </a:p>
          <a:p>
            <a:r>
              <a:rPr lang="en-US" altLang="ko-KR" sz="1300" dirty="0"/>
              <a:t>Servo servo_9;</a:t>
            </a:r>
          </a:p>
          <a:p>
            <a:r>
              <a:rPr lang="en-US" altLang="ko-KR" sz="1300" dirty="0"/>
              <a:t>Servo servo_10;</a:t>
            </a:r>
          </a:p>
          <a:p>
            <a:r>
              <a:rPr lang="en-US" altLang="ko-KR" sz="1300" dirty="0"/>
              <a:t>Servo servo_11;</a:t>
            </a:r>
          </a:p>
          <a:p>
            <a:r>
              <a:rPr lang="en-US" altLang="ko-KR" sz="1300" dirty="0"/>
              <a:t>//---------------------------------------------------------------</a:t>
            </a:r>
          </a:p>
          <a:p>
            <a:r>
              <a:rPr lang="en-US" altLang="ko-KR" sz="1300" dirty="0"/>
              <a:t>// </a:t>
            </a:r>
            <a:r>
              <a:rPr lang="ko-KR" altLang="en-US" sz="1300" dirty="0"/>
              <a:t>초기화 작업</a:t>
            </a:r>
          </a:p>
          <a:p>
            <a:r>
              <a:rPr lang="en-US" altLang="ko-KR" sz="1300" dirty="0"/>
              <a:t>//---------------------------------------------------------------</a:t>
            </a:r>
          </a:p>
          <a:p>
            <a:r>
              <a:rPr lang="en-US" altLang="ko-KR" sz="1300" dirty="0"/>
              <a:t>void setup()</a:t>
            </a:r>
          </a:p>
          <a:p>
            <a:r>
              <a:rPr lang="en-US" altLang="ko-KR" sz="1300" dirty="0"/>
              <a:t>{    </a:t>
            </a:r>
          </a:p>
          <a:p>
            <a:r>
              <a:rPr lang="en-US" altLang="ko-KR" sz="1300" dirty="0"/>
              <a:t>    // </a:t>
            </a:r>
            <a:r>
              <a:rPr lang="ko-KR" altLang="en-US" sz="1300" dirty="0" err="1"/>
              <a:t>서보모터</a:t>
            </a:r>
            <a:r>
              <a:rPr lang="ko-KR" altLang="en-US" sz="1300" dirty="0"/>
              <a:t> 객체와 </a:t>
            </a:r>
            <a:r>
              <a:rPr lang="ko-KR" altLang="en-US" sz="1300" dirty="0" err="1"/>
              <a:t>핀번호</a:t>
            </a:r>
            <a:r>
              <a:rPr lang="ko-KR" altLang="en-US" sz="1300" dirty="0"/>
              <a:t> 연결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servo_8.attach(8);</a:t>
            </a:r>
          </a:p>
          <a:p>
            <a:r>
              <a:rPr lang="en-US" altLang="ko-KR" sz="1300" dirty="0"/>
              <a:t>    servo_9.attach(9);</a:t>
            </a:r>
          </a:p>
          <a:p>
            <a:r>
              <a:rPr lang="en-US" altLang="ko-KR" sz="1300" dirty="0"/>
              <a:t>    servo_10.attach(10);</a:t>
            </a:r>
          </a:p>
          <a:p>
            <a:r>
              <a:rPr lang="en-US" altLang="ko-KR" sz="1300" dirty="0"/>
              <a:t>    servo_11.attach(11);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// </a:t>
            </a:r>
            <a:r>
              <a:rPr lang="ko-KR" altLang="en-US" sz="1300" dirty="0"/>
              <a:t>로봇을 기본자세로 설정한다</a:t>
            </a:r>
            <a:r>
              <a:rPr lang="en-US" altLang="ko-KR" sz="1300" dirty="0"/>
              <a:t>.        </a:t>
            </a:r>
          </a:p>
          <a:p>
            <a:r>
              <a:rPr lang="en-US" altLang="ko-KR" sz="1300" dirty="0"/>
              <a:t>    servo_8.write(90);</a:t>
            </a:r>
          </a:p>
          <a:p>
            <a:r>
              <a:rPr lang="en-US" altLang="ko-KR" sz="1300" dirty="0"/>
              <a:t>    servo_9.write(90);</a:t>
            </a:r>
          </a:p>
          <a:p>
            <a:r>
              <a:rPr lang="en-US" altLang="ko-KR" sz="1300" dirty="0"/>
              <a:t>    servo_10.write(90);</a:t>
            </a:r>
          </a:p>
          <a:p>
            <a:r>
              <a:rPr lang="en-US" altLang="ko-KR" sz="1300" dirty="0"/>
              <a:t>    servo_11.write(90);    </a:t>
            </a:r>
          </a:p>
          <a:p>
            <a:r>
              <a:rPr lang="en-US" altLang="ko-KR" sz="1300" dirty="0"/>
              <a:t>    delay(1000);    </a:t>
            </a:r>
          </a:p>
          <a:p>
            <a:r>
              <a:rPr lang="en-US" altLang="ko-KR" sz="1300" dirty="0"/>
              <a:t>}</a:t>
            </a:r>
          </a:p>
          <a:p>
            <a:r>
              <a:rPr lang="en-US" altLang="ko-KR" sz="1300" dirty="0"/>
              <a:t>//---------------------------------------------------------------</a:t>
            </a:r>
          </a:p>
          <a:p>
            <a:r>
              <a:rPr lang="en-US" altLang="ko-KR" sz="1300" dirty="0"/>
              <a:t>// </a:t>
            </a:r>
            <a:r>
              <a:rPr lang="ko-KR" altLang="en-US" sz="1300" dirty="0"/>
              <a:t>무한루프</a:t>
            </a:r>
          </a:p>
          <a:p>
            <a:r>
              <a:rPr lang="en-US" altLang="ko-KR" sz="1300" dirty="0"/>
              <a:t>//---------------------------------------------------------------</a:t>
            </a:r>
          </a:p>
          <a:p>
            <a:r>
              <a:rPr lang="en-US" altLang="ko-KR" sz="1300" dirty="0"/>
              <a:t>void loop()</a:t>
            </a:r>
          </a:p>
          <a:p>
            <a:r>
              <a:rPr lang="en-US" altLang="ko-KR" sz="1300" dirty="0"/>
              <a:t>{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int</a:t>
            </a:r>
            <a:r>
              <a:rPr lang="en-US" altLang="ko-KR" sz="1300" dirty="0"/>
              <a:t> i;     // </a:t>
            </a:r>
            <a:r>
              <a:rPr lang="ko-KR" altLang="en-US" sz="1300" dirty="0"/>
              <a:t>반복구조 변수 선언 </a:t>
            </a:r>
            <a:endParaRPr lang="en-US" altLang="ko-KR" sz="1300" dirty="0"/>
          </a:p>
          <a:p>
            <a:r>
              <a:rPr lang="en-US" altLang="ko-KR" sz="1300" dirty="0"/>
              <a:t>    </a:t>
            </a:r>
          </a:p>
          <a:p>
            <a:r>
              <a:rPr lang="en-US" altLang="ko-KR" sz="1300" dirty="0"/>
              <a:t>    //  i = 90 </a:t>
            </a:r>
            <a:r>
              <a:rPr lang="ko-KR" altLang="en-US" sz="1300" dirty="0"/>
              <a:t>부터 </a:t>
            </a:r>
            <a:r>
              <a:rPr lang="en-US" altLang="ko-KR" sz="1300" dirty="0"/>
              <a:t>45 </a:t>
            </a:r>
            <a:r>
              <a:rPr lang="ko-KR" altLang="en-US" sz="1300" dirty="0"/>
              <a:t>까지 </a:t>
            </a:r>
            <a:r>
              <a:rPr lang="en-US" altLang="ko-KR" sz="1300" dirty="0"/>
              <a:t>-5</a:t>
            </a:r>
            <a:r>
              <a:rPr lang="ko-KR" altLang="en-US" sz="1300" dirty="0"/>
              <a:t>씩 감소하며 반복 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for ( i = 90 ; i &gt;= 45 ; i-= 5 ) </a:t>
            </a:r>
          </a:p>
          <a:p>
            <a:r>
              <a:rPr lang="en-US" altLang="ko-KR" sz="1300" dirty="0"/>
              <a:t>    {</a:t>
            </a:r>
          </a:p>
          <a:p>
            <a:r>
              <a:rPr lang="en-US" altLang="ko-KR" sz="1300" dirty="0"/>
              <a:t>        servo_8.write(i);                 // </a:t>
            </a:r>
            <a:r>
              <a:rPr lang="ko-KR" altLang="en-US" sz="1300" dirty="0" err="1"/>
              <a:t>왼쪽발</a:t>
            </a:r>
            <a:r>
              <a:rPr lang="ko-KR" altLang="en-US" sz="1300" dirty="0"/>
              <a:t> 천천히 들어올리기</a:t>
            </a:r>
          </a:p>
          <a:p>
            <a:r>
              <a:rPr lang="ko-KR" altLang="en-US" sz="1300" dirty="0"/>
              <a:t>        </a:t>
            </a:r>
            <a:r>
              <a:rPr lang="en-US" altLang="ko-KR" sz="1300" dirty="0"/>
              <a:t>delay (100);</a:t>
            </a:r>
          </a:p>
          <a:p>
            <a:r>
              <a:rPr lang="en-US" altLang="ko-KR" sz="1300" dirty="0"/>
              <a:t>      </a:t>
            </a:r>
          </a:p>
          <a:p>
            <a:r>
              <a:rPr lang="en-US" altLang="ko-KR" sz="1300" dirty="0"/>
              <a:t>    }</a:t>
            </a:r>
          </a:p>
          <a:p>
            <a:r>
              <a:rPr lang="en-US" altLang="ko-KR" sz="1300" dirty="0"/>
              <a:t>    //  i = 45 </a:t>
            </a:r>
            <a:r>
              <a:rPr lang="ko-KR" altLang="en-US" sz="1300" dirty="0"/>
              <a:t>부터 </a:t>
            </a:r>
            <a:r>
              <a:rPr lang="en-US" altLang="ko-KR" sz="1300" dirty="0"/>
              <a:t>90 </a:t>
            </a:r>
            <a:r>
              <a:rPr lang="ko-KR" altLang="en-US" sz="1300" dirty="0"/>
              <a:t>까지 </a:t>
            </a:r>
            <a:r>
              <a:rPr lang="en-US" altLang="ko-KR" sz="1300" dirty="0"/>
              <a:t>5</a:t>
            </a:r>
            <a:r>
              <a:rPr lang="ko-KR" altLang="en-US" sz="1300" dirty="0"/>
              <a:t>씩 증가하며 반복 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for (  i = 45 ; i &lt;= 90 ; i+= 5 ) </a:t>
            </a:r>
          </a:p>
          <a:p>
            <a:r>
              <a:rPr lang="en-US" altLang="ko-KR" sz="1300" dirty="0"/>
              <a:t>    {       </a:t>
            </a:r>
          </a:p>
          <a:p>
            <a:r>
              <a:rPr lang="en-US" altLang="ko-KR" sz="1300" dirty="0"/>
              <a:t>        servo_8.write(i);                 // </a:t>
            </a:r>
            <a:r>
              <a:rPr lang="ko-KR" altLang="en-US" sz="1300" dirty="0" err="1"/>
              <a:t>왼쪽발</a:t>
            </a:r>
            <a:r>
              <a:rPr lang="ko-KR" altLang="en-US" sz="1300" dirty="0"/>
              <a:t> 천천히 내리기</a:t>
            </a:r>
          </a:p>
          <a:p>
            <a:r>
              <a:rPr lang="ko-KR" altLang="en-US" sz="1300" dirty="0"/>
              <a:t>        </a:t>
            </a:r>
            <a:r>
              <a:rPr lang="en-US" altLang="ko-KR" sz="1300" dirty="0"/>
              <a:t>delay (100);</a:t>
            </a:r>
          </a:p>
          <a:p>
            <a:r>
              <a:rPr lang="en-US" altLang="ko-KR" sz="1300" dirty="0"/>
              <a:t>      </a:t>
            </a:r>
          </a:p>
          <a:p>
            <a:r>
              <a:rPr lang="en-US" altLang="ko-KR" sz="1300" dirty="0"/>
              <a:t>    }</a:t>
            </a:r>
          </a:p>
          <a:p>
            <a:r>
              <a:rPr lang="en-US" altLang="ko-KR" sz="13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342" y="755998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</a:t>
            </a:r>
            <a:r>
              <a:rPr lang="ko-KR" altLang="en-US" sz="1400" dirty="0" err="1"/>
              <a:t>하기위해</a:t>
            </a:r>
            <a:r>
              <a:rPr lang="ko-KR" altLang="en-US" sz="1400" dirty="0"/>
              <a:t>  </a:t>
            </a:r>
            <a:r>
              <a:rPr lang="en-US" altLang="ko-KR" sz="1400" dirty="0"/>
              <a:t>dance3.ino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399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71" y="1044030"/>
            <a:ext cx="6192688" cy="87761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dancingbot_python.header</a:t>
            </a:r>
            <a:r>
              <a:rPr lang="en-US" altLang="ko-KR" sz="1400" dirty="0"/>
              <a:t> as servo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4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def setup():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처음 </a:t>
            </a:r>
            <a:r>
              <a:rPr lang="ko-KR" altLang="en-US" sz="1400" dirty="0" err="1">
                <a:solidFill>
                  <a:srgbClr val="FF0000"/>
                </a:solidFill>
              </a:rPr>
              <a:t>전윈이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켜진후</a:t>
            </a:r>
            <a:r>
              <a:rPr lang="en-US" altLang="ko-KR" sz="1400" dirty="0">
                <a:solidFill>
                  <a:srgbClr val="FF0000"/>
                </a:solidFill>
              </a:rPr>
              <a:t>, 1</a:t>
            </a:r>
            <a:r>
              <a:rPr lang="ko-KR" altLang="en-US" sz="1400" dirty="0">
                <a:solidFill>
                  <a:srgbClr val="FF0000"/>
                </a:solidFill>
              </a:rPr>
              <a:t>초간 대기합니다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(8,90)	</a:t>
            </a:r>
            <a:r>
              <a:rPr lang="en-US" altLang="ko-KR" sz="1400" dirty="0">
                <a:solidFill>
                  <a:srgbClr val="FF0000"/>
                </a:solidFill>
              </a:rPr>
              <a:t>#8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(9,90)	</a:t>
            </a:r>
            <a:r>
              <a:rPr lang="en-US" altLang="ko-KR" sz="1400" dirty="0">
                <a:solidFill>
                  <a:srgbClr val="FF0000"/>
                </a:solidFill>
              </a:rPr>
              <a:t>#9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(10,90)	</a:t>
            </a:r>
            <a:r>
              <a:rPr lang="en-US" altLang="ko-KR" sz="1400" dirty="0">
                <a:solidFill>
                  <a:srgbClr val="FF0000"/>
                </a:solidFill>
              </a:rPr>
              <a:t>#10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(11,90)	</a:t>
            </a:r>
            <a:r>
              <a:rPr lang="en-US" altLang="ko-KR" sz="1400" dirty="0">
                <a:solidFill>
                  <a:srgbClr val="FF0000"/>
                </a:solidFill>
              </a:rPr>
              <a:t>#11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(2)	</a:t>
            </a:r>
            <a:r>
              <a:rPr lang="en-US" altLang="ko-KR" sz="1400" dirty="0">
                <a:solidFill>
                  <a:srgbClr val="FF0000"/>
                </a:solidFill>
              </a:rPr>
              <a:t>#loop </a:t>
            </a:r>
            <a:r>
              <a:rPr lang="ko-KR" altLang="en-US" sz="14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def loop():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/>
              <a:t>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range(90, 45, -5):    </a:t>
            </a:r>
            <a:r>
              <a:rPr lang="en-US" altLang="ko-KR" sz="1400" dirty="0">
                <a:solidFill>
                  <a:srgbClr val="FF0000"/>
                </a:solidFill>
              </a:rPr>
              <a:t>#i = 90</a:t>
            </a:r>
            <a:r>
              <a:rPr lang="ko-KR" altLang="en-US" sz="1400" dirty="0">
                <a:solidFill>
                  <a:srgbClr val="FF0000"/>
                </a:solidFill>
              </a:rPr>
              <a:t>부터 </a:t>
            </a:r>
            <a:r>
              <a:rPr lang="en-US" altLang="ko-KR" sz="1400" dirty="0">
                <a:solidFill>
                  <a:srgbClr val="FF0000"/>
                </a:solidFill>
              </a:rPr>
              <a:t>45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씩 감소하며 반복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(8,i)	   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현재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값만큼 발 들어올리기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(0.1)     </a:t>
            </a:r>
            <a:r>
              <a:rPr lang="en-US" altLang="ko-KR" sz="1400" dirty="0">
                <a:solidFill>
                  <a:srgbClr val="FF0000"/>
                </a:solidFill>
              </a:rPr>
              <a:t>#0.1</a:t>
            </a:r>
            <a:r>
              <a:rPr lang="ko-KR" altLang="en-US" sz="1400" dirty="0">
                <a:solidFill>
                  <a:srgbClr val="FF0000"/>
                </a:solidFill>
              </a:rPr>
              <a:t>초 기다리기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   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/>
              <a:t>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range(45, 90, 5):    </a:t>
            </a:r>
            <a:r>
              <a:rPr lang="en-US" altLang="ko-KR" sz="1400" dirty="0">
                <a:solidFill>
                  <a:srgbClr val="FF0000"/>
                </a:solidFill>
              </a:rPr>
              <a:t>#i = 45</a:t>
            </a:r>
            <a:r>
              <a:rPr lang="ko-KR" altLang="en-US" sz="1400" dirty="0">
                <a:solidFill>
                  <a:srgbClr val="FF0000"/>
                </a:solidFill>
              </a:rPr>
              <a:t>부터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씩 증가하며 반복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(8,i)	</a:t>
            </a:r>
            <a:r>
              <a:rPr lang="en-US" altLang="ko-KR" sz="1400" dirty="0">
                <a:solidFill>
                  <a:srgbClr val="FF0000"/>
                </a:solidFill>
              </a:rPr>
              <a:t>      #</a:t>
            </a:r>
            <a:r>
              <a:rPr lang="ko-KR" altLang="en-US" sz="1400" dirty="0">
                <a:solidFill>
                  <a:srgbClr val="FF0000"/>
                </a:solidFill>
              </a:rPr>
              <a:t>현재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값만큼 발 들어올리기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(0.1)    </a:t>
            </a:r>
            <a:r>
              <a:rPr lang="en-US" altLang="ko-KR" sz="1400" dirty="0">
                <a:solidFill>
                  <a:srgbClr val="FF0000"/>
                </a:solidFill>
              </a:rPr>
              <a:t>#0.1</a:t>
            </a:r>
            <a:r>
              <a:rPr lang="ko-KR" altLang="en-US" sz="1400" dirty="0">
                <a:solidFill>
                  <a:srgbClr val="FF0000"/>
                </a:solidFill>
              </a:rPr>
              <a:t>초 기다리기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    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setup()	</a:t>
            </a:r>
            <a:r>
              <a:rPr lang="en-US" altLang="ko-KR" sz="1400" dirty="0">
                <a:solidFill>
                  <a:srgbClr val="FF0000"/>
                </a:solidFill>
              </a:rPr>
              <a:t>#setup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while(True):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/>
              <a:t>loop()	</a:t>
            </a:r>
            <a:r>
              <a:rPr lang="en-US" altLang="ko-KR" sz="1400" dirty="0">
                <a:solidFill>
                  <a:srgbClr val="FF0000"/>
                </a:solidFill>
              </a:rPr>
              <a:t>#loop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342" y="755998"/>
            <a:ext cx="583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하기위해  </a:t>
            </a:r>
            <a:r>
              <a:rPr lang="en-US" altLang="ko-KR" sz="1400" dirty="0"/>
              <a:t>dance3.py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80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525" y="1109413"/>
            <a:ext cx="6376759" cy="655786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200" dirty="0" err="1"/>
              <a:t>한블록을</a:t>
            </a:r>
            <a:r>
              <a:rPr lang="ko-KR" altLang="en-US" sz="1200" dirty="0"/>
              <a:t> 실행합니다</a:t>
            </a:r>
            <a:r>
              <a:rPr lang="en-US" altLang="ko-KR" sz="1200" dirty="0"/>
              <a:t>.  </a:t>
            </a:r>
            <a:r>
              <a:rPr lang="en-US" altLang="ko-KR" sz="1200" dirty="0" err="1"/>
              <a:t>Usb</a:t>
            </a:r>
            <a:r>
              <a:rPr lang="ko-KR" altLang="en-US" sz="1200" dirty="0"/>
              <a:t>케이블을 컴퓨터와 로봇에 연결합니다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ko-KR" altLang="en-US" sz="1200" dirty="0"/>
              <a:t>메뉴에서 보드</a:t>
            </a:r>
            <a:r>
              <a:rPr lang="en-US" altLang="ko-KR" sz="1200" dirty="0"/>
              <a:t>▶Arduino Nano(mega328) , </a:t>
            </a:r>
            <a:r>
              <a:rPr lang="ko-KR" altLang="en-US" sz="1200" dirty="0"/>
              <a:t>연결</a:t>
            </a:r>
            <a:r>
              <a:rPr lang="en-US" altLang="ko-KR" sz="1200" dirty="0"/>
              <a:t>▶ </a:t>
            </a:r>
            <a:r>
              <a:rPr lang="ko-KR" altLang="en-US" sz="1200" dirty="0"/>
              <a:t>시리얼포트</a:t>
            </a:r>
            <a:r>
              <a:rPr lang="en-US" altLang="ko-KR" sz="1200" dirty="0"/>
              <a:t>▶Com </a:t>
            </a:r>
            <a:r>
              <a:rPr lang="ko-KR" altLang="en-US" sz="1200" dirty="0"/>
              <a:t>포트를 맞춥니다</a:t>
            </a:r>
            <a:r>
              <a:rPr lang="en-US" altLang="ko-KR" sz="1200" dirty="0"/>
              <a:t>.  </a:t>
            </a:r>
            <a:r>
              <a:rPr lang="ko-KR" altLang="en-US" sz="1200" dirty="0"/>
              <a:t>연결메뉴</a:t>
            </a:r>
            <a:r>
              <a:rPr lang="en-US" altLang="ko-KR" sz="1200" dirty="0"/>
              <a:t>▶ </a:t>
            </a:r>
            <a:r>
              <a:rPr lang="ko-KR" altLang="en-US" sz="1200" dirty="0" err="1"/>
              <a:t>펌웨어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업로딩</a:t>
            </a:r>
            <a:r>
              <a:rPr lang="ko-KR" altLang="en-US" sz="1200" dirty="0"/>
              <a:t> 합니다</a:t>
            </a:r>
            <a:r>
              <a:rPr lang="en-US" altLang="ko-KR" sz="1200" dirty="0"/>
              <a:t>.  </a:t>
            </a:r>
            <a:r>
              <a:rPr lang="ko-KR" altLang="en-US" sz="1200" dirty="0"/>
              <a:t>편집</a:t>
            </a:r>
            <a:r>
              <a:rPr lang="en-US" altLang="ko-KR" sz="1200" dirty="0"/>
              <a:t>▶</a:t>
            </a:r>
            <a:r>
              <a:rPr lang="ko-KR" altLang="en-US" sz="1200" dirty="0"/>
              <a:t>아두이노 모드를 선택합니다</a:t>
            </a:r>
            <a:r>
              <a:rPr lang="en-US" altLang="ko-KR" sz="1200" dirty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23525" y="1836118"/>
            <a:ext cx="2088706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400" b="1" i="1" dirty="0"/>
              <a:t>4.3  </a:t>
            </a:r>
            <a:r>
              <a:rPr lang="ko-KR" altLang="en-US" sz="2400" b="1" i="1" dirty="0"/>
              <a:t>다리댄스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6114" y="2268166"/>
            <a:ext cx="6376759" cy="286454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200" dirty="0"/>
              <a:t> </a:t>
            </a:r>
            <a:r>
              <a:rPr lang="en-US" altLang="ko-KR" sz="1200" dirty="0"/>
              <a:t>1) </a:t>
            </a:r>
            <a:r>
              <a:rPr lang="ko-KR" altLang="en-US" sz="1200" dirty="0"/>
              <a:t>왼쪽 다리</a:t>
            </a:r>
            <a:r>
              <a:rPr lang="en-US" altLang="ko-KR" sz="1200" dirty="0"/>
              <a:t>(10</a:t>
            </a:r>
            <a:r>
              <a:rPr lang="ko-KR" altLang="en-US" sz="1200" dirty="0" err="1"/>
              <a:t>번핀</a:t>
            </a:r>
            <a:r>
              <a:rPr lang="en-US" altLang="ko-KR" sz="1200" dirty="0"/>
              <a:t>)</a:t>
            </a:r>
            <a:r>
              <a:rPr lang="ko-KR" altLang="en-US" sz="1200" dirty="0"/>
              <a:t>를  벌렸다 돌아오는 댄스동작을 </a:t>
            </a:r>
            <a:r>
              <a:rPr lang="ko-KR" altLang="en-US" sz="1200" dirty="0" err="1"/>
              <a:t>한블럭을</a:t>
            </a:r>
            <a:r>
              <a:rPr lang="ko-KR" altLang="en-US" sz="1200" dirty="0"/>
              <a:t> 이용하여 작성하세요</a:t>
            </a:r>
            <a:r>
              <a:rPr lang="en-US" altLang="ko-KR" sz="1200" dirty="0"/>
              <a:t>!</a:t>
            </a:r>
            <a:r>
              <a:rPr lang="ko-KR" altLang="en-US" sz="1200" dirty="0"/>
              <a:t>   </a:t>
            </a:r>
            <a:endParaRPr lang="en-US" altLang="ko-KR" sz="12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60045" y="2987608"/>
            <a:ext cx="203639" cy="28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03" tIns="50402" rIns="100803" bIns="5040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2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53" b="89870" l="9879" r="8994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525" y="2844230"/>
            <a:ext cx="3517697" cy="2347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4529" y="2628206"/>
            <a:ext cx="4231495" cy="2753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3168402" y="3780334"/>
            <a:ext cx="864096" cy="379085"/>
          </a:xfrm>
          <a:prstGeom prst="rightArrow">
            <a:avLst>
              <a:gd name="adj1" fmla="val 50000"/>
              <a:gd name="adj2" fmla="val 95945"/>
            </a:avLst>
          </a:prstGeom>
          <a:solidFill>
            <a:srgbClr val="33CC33">
              <a:alpha val="70000"/>
            </a:srgbClr>
          </a:solidFill>
          <a:ln w="9525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ectangle 26"/>
          <p:cNvSpPr/>
          <p:nvPr/>
        </p:nvSpPr>
        <p:spPr>
          <a:xfrm>
            <a:off x="648122" y="2628206"/>
            <a:ext cx="5904656" cy="2498771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376" y="5364510"/>
            <a:ext cx="3446281" cy="404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6569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71" y="1692102"/>
            <a:ext cx="6192688" cy="7494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#include &lt;</a:t>
            </a:r>
            <a:r>
              <a:rPr lang="en-US" altLang="ko-KR" sz="1300" dirty="0" err="1"/>
              <a:t>Servo.h</a:t>
            </a:r>
            <a:r>
              <a:rPr lang="en-US" altLang="ko-KR" sz="1300" dirty="0"/>
              <a:t>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Servo servo_8;</a:t>
            </a:r>
          </a:p>
          <a:p>
            <a:r>
              <a:rPr lang="en-US" altLang="ko-KR" sz="1300" dirty="0"/>
              <a:t>Servo servo_9;</a:t>
            </a:r>
          </a:p>
          <a:p>
            <a:r>
              <a:rPr lang="en-US" altLang="ko-KR" sz="1300" dirty="0"/>
              <a:t>Servo servo_10;</a:t>
            </a:r>
          </a:p>
          <a:p>
            <a:r>
              <a:rPr lang="en-US" altLang="ko-KR" sz="1300" dirty="0"/>
              <a:t>Servo servo_11;</a:t>
            </a:r>
          </a:p>
          <a:p>
            <a:endParaRPr lang="en-US" altLang="ko-KR" sz="1300" dirty="0"/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// </a:t>
            </a:r>
            <a:r>
              <a:rPr lang="ko-KR" altLang="en-US" sz="1300" dirty="0"/>
              <a:t>초기화 작업</a:t>
            </a:r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void setup()</a:t>
            </a:r>
          </a:p>
          <a:p>
            <a:r>
              <a:rPr lang="en-US" altLang="ko-KR" sz="1300" dirty="0"/>
              <a:t>{</a:t>
            </a:r>
          </a:p>
          <a:p>
            <a:r>
              <a:rPr lang="en-US" altLang="ko-KR" sz="1300" dirty="0"/>
              <a:t>    // </a:t>
            </a:r>
            <a:r>
              <a:rPr lang="ko-KR" altLang="en-US" sz="1300" dirty="0" err="1"/>
              <a:t>서보모터</a:t>
            </a:r>
            <a:r>
              <a:rPr lang="ko-KR" altLang="en-US" sz="1300" dirty="0"/>
              <a:t> 객체와 </a:t>
            </a:r>
            <a:r>
              <a:rPr lang="ko-KR" altLang="en-US" sz="1300" dirty="0" err="1"/>
              <a:t>핀번호</a:t>
            </a:r>
            <a:r>
              <a:rPr lang="ko-KR" altLang="en-US" sz="1300" dirty="0"/>
              <a:t> 연결</a:t>
            </a:r>
            <a:r>
              <a:rPr lang="en-US" altLang="ko-KR" sz="1300" dirty="0"/>
              <a:t>    </a:t>
            </a:r>
          </a:p>
          <a:p>
            <a:r>
              <a:rPr lang="en-US" altLang="ko-KR" sz="1300" dirty="0"/>
              <a:t>    servo_8.attach(8);</a:t>
            </a:r>
          </a:p>
          <a:p>
            <a:r>
              <a:rPr lang="en-US" altLang="ko-KR" sz="1300" dirty="0"/>
              <a:t>    servo_9.attach(9);</a:t>
            </a:r>
          </a:p>
          <a:p>
            <a:r>
              <a:rPr lang="en-US" altLang="ko-KR" sz="1300" dirty="0"/>
              <a:t>    servo_10.attach(10);</a:t>
            </a:r>
          </a:p>
          <a:p>
            <a:r>
              <a:rPr lang="en-US" altLang="ko-KR" sz="1300" dirty="0"/>
              <a:t>    servo_11.attach(11);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// </a:t>
            </a:r>
            <a:r>
              <a:rPr lang="ko-KR" altLang="en-US" sz="1300" dirty="0"/>
              <a:t>로봇을 기본자세로 설정한다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servo_8.write(90);</a:t>
            </a:r>
          </a:p>
          <a:p>
            <a:r>
              <a:rPr lang="en-US" altLang="ko-KR" sz="1300" dirty="0"/>
              <a:t>    servo_9.write(90);</a:t>
            </a:r>
          </a:p>
          <a:p>
            <a:r>
              <a:rPr lang="en-US" altLang="ko-KR" sz="1300" dirty="0"/>
              <a:t>    servo_10.write(90);</a:t>
            </a:r>
          </a:p>
          <a:p>
            <a:r>
              <a:rPr lang="en-US" altLang="ko-KR" sz="1300" dirty="0"/>
              <a:t>    servo_11.write(90);</a:t>
            </a:r>
          </a:p>
          <a:p>
            <a:r>
              <a:rPr lang="en-US" altLang="ko-KR" sz="1300" dirty="0"/>
              <a:t>    delay(1000);    // 1</a:t>
            </a:r>
            <a:r>
              <a:rPr lang="ko-KR" altLang="en-US" sz="1300" dirty="0" err="1"/>
              <a:t>초대기</a:t>
            </a:r>
            <a:endParaRPr lang="en-US" altLang="ko-KR" sz="1300" dirty="0"/>
          </a:p>
          <a:p>
            <a:r>
              <a:rPr lang="en-US" altLang="ko-KR" sz="1300" dirty="0"/>
              <a:t>}</a:t>
            </a:r>
          </a:p>
          <a:p>
            <a:endParaRPr lang="en-US" altLang="ko-KR" sz="1300" dirty="0"/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//  </a:t>
            </a:r>
            <a:r>
              <a:rPr lang="ko-KR" altLang="en-US" sz="1300" dirty="0"/>
              <a:t>무한 </a:t>
            </a:r>
            <a:r>
              <a:rPr lang="ko-KR" altLang="en-US" sz="1300" dirty="0" err="1"/>
              <a:t>반복루틴</a:t>
            </a:r>
            <a:endParaRPr lang="ko-KR" altLang="en-US" sz="1300" dirty="0"/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void loop()</a:t>
            </a:r>
          </a:p>
          <a:p>
            <a:r>
              <a:rPr lang="en-US" altLang="ko-KR" sz="1300" dirty="0"/>
              <a:t>{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servo_10.write(135);     // </a:t>
            </a:r>
            <a:r>
              <a:rPr lang="ko-KR" altLang="en-US" sz="1300" dirty="0"/>
              <a:t>왼쪽다리 벌리기 </a:t>
            </a:r>
            <a:r>
              <a:rPr lang="en-US" altLang="ko-KR" sz="1300" dirty="0"/>
              <a:t> </a:t>
            </a:r>
          </a:p>
          <a:p>
            <a:r>
              <a:rPr lang="en-US" altLang="ko-KR" sz="1300" dirty="0"/>
              <a:t>    delay(1000);</a:t>
            </a:r>
          </a:p>
          <a:p>
            <a:r>
              <a:rPr lang="en-US" altLang="ko-KR" sz="1300" dirty="0"/>
              <a:t>    servo_10.write(90);      // </a:t>
            </a:r>
            <a:r>
              <a:rPr lang="ko-KR" altLang="en-US" sz="1300" dirty="0"/>
              <a:t>왼쪽다리 원래대로 복귀</a:t>
            </a:r>
            <a:endParaRPr lang="en-US" altLang="ko-KR" sz="1300" dirty="0"/>
          </a:p>
          <a:p>
            <a:r>
              <a:rPr lang="en-US" altLang="ko-KR" sz="1300" dirty="0"/>
              <a:t>    delay(1000);</a:t>
            </a:r>
          </a:p>
          <a:p>
            <a:r>
              <a:rPr lang="en-US" altLang="ko-KR" sz="13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342" y="1058162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</a:t>
            </a:r>
            <a:r>
              <a:rPr lang="ko-KR" altLang="en-US" sz="1400" dirty="0" err="1"/>
              <a:t>하기위해</a:t>
            </a:r>
            <a:r>
              <a:rPr lang="ko-KR" altLang="en-US" sz="1400" dirty="0"/>
              <a:t>  </a:t>
            </a:r>
            <a:r>
              <a:rPr lang="en-US" altLang="ko-KR" sz="1400" dirty="0"/>
              <a:t>dance4.ino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94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71" y="1692102"/>
            <a:ext cx="6192688" cy="76235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dancingbot_python.header</a:t>
            </a:r>
            <a:r>
              <a:rPr lang="en-US" altLang="ko-KR" sz="1400" dirty="0"/>
              <a:t> as servo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4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30000"/>
              </a:lnSpc>
            </a:pPr>
            <a:endParaRPr lang="ko-KR" altLang="en-US" sz="1400" dirty="0"/>
          </a:p>
          <a:p>
            <a:pPr>
              <a:lnSpc>
                <a:spcPct val="130000"/>
              </a:lnSpc>
            </a:pPr>
            <a:r>
              <a:rPr lang="en-US" altLang="ko-KR" sz="1400" dirty="0"/>
              <a:t>def setup():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처음 </a:t>
            </a:r>
            <a:r>
              <a:rPr lang="ko-KR" altLang="en-US" sz="1400" dirty="0" err="1">
                <a:solidFill>
                  <a:srgbClr val="FF0000"/>
                </a:solidFill>
              </a:rPr>
              <a:t>전윈이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켜진후</a:t>
            </a:r>
            <a:r>
              <a:rPr lang="en-US" altLang="ko-KR" sz="1400" dirty="0">
                <a:solidFill>
                  <a:srgbClr val="FF0000"/>
                </a:solidFill>
              </a:rPr>
              <a:t>, 1</a:t>
            </a:r>
            <a:r>
              <a:rPr lang="ko-KR" altLang="en-US" sz="1400" dirty="0">
                <a:solidFill>
                  <a:srgbClr val="FF0000"/>
                </a:solidFill>
              </a:rPr>
              <a:t>초간 대기합니다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(8,90)	</a:t>
            </a:r>
            <a:r>
              <a:rPr lang="en-US" altLang="ko-KR" sz="1400" dirty="0">
                <a:solidFill>
                  <a:srgbClr val="FF0000"/>
                </a:solidFill>
              </a:rPr>
              <a:t>#8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(9,90)	</a:t>
            </a:r>
            <a:r>
              <a:rPr lang="en-US" altLang="ko-KR" sz="1400" dirty="0">
                <a:solidFill>
                  <a:srgbClr val="FF0000"/>
                </a:solidFill>
              </a:rPr>
              <a:t>#9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(10,90)	</a:t>
            </a:r>
            <a:r>
              <a:rPr lang="en-US" altLang="ko-KR" sz="1400" dirty="0">
                <a:solidFill>
                  <a:srgbClr val="FF0000"/>
                </a:solidFill>
              </a:rPr>
              <a:t>#10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(11,90)	</a:t>
            </a:r>
            <a:r>
              <a:rPr lang="en-US" altLang="ko-KR" sz="1400" dirty="0">
                <a:solidFill>
                  <a:srgbClr val="FF0000"/>
                </a:solidFill>
              </a:rPr>
              <a:t>#11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(2)	</a:t>
            </a:r>
            <a:r>
              <a:rPr lang="en-US" altLang="ko-KR" sz="1400" dirty="0">
                <a:solidFill>
                  <a:srgbClr val="FF0000"/>
                </a:solidFill>
              </a:rPr>
              <a:t>#loop </a:t>
            </a:r>
            <a:r>
              <a:rPr lang="ko-KR" altLang="en-US" sz="14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30000"/>
              </a:lnSpc>
            </a:pPr>
            <a:endParaRPr lang="ko-KR" altLang="en-US" sz="1400" dirty="0"/>
          </a:p>
          <a:p>
            <a:pPr>
              <a:lnSpc>
                <a:spcPct val="130000"/>
              </a:lnSpc>
            </a:pPr>
            <a:r>
              <a:rPr lang="en-US" altLang="ko-KR" sz="1400" dirty="0"/>
              <a:t>def loop():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    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(10,135)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왼쪽다리 벌리기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벌린채로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초간 대기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(10,90)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왼쪽다리 복귀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복귀한채로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초간 대기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    </a:t>
            </a:r>
          </a:p>
          <a:p>
            <a:pPr>
              <a:lnSpc>
                <a:spcPct val="130000"/>
              </a:lnSpc>
            </a:pPr>
            <a:endParaRPr lang="ko-KR" altLang="en-US" sz="1400" dirty="0"/>
          </a:p>
          <a:p>
            <a:pPr>
              <a:lnSpc>
                <a:spcPct val="130000"/>
              </a:lnSpc>
            </a:pPr>
            <a:r>
              <a:rPr lang="en-US" altLang="ko-KR" sz="1400" dirty="0"/>
              <a:t>setup()	</a:t>
            </a:r>
            <a:r>
              <a:rPr lang="en-US" altLang="ko-KR" sz="1400" dirty="0">
                <a:solidFill>
                  <a:srgbClr val="FF0000"/>
                </a:solidFill>
              </a:rPr>
              <a:t>#setup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while(True):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/>
              <a:t>loop()	</a:t>
            </a:r>
            <a:r>
              <a:rPr lang="en-US" altLang="ko-KR" sz="1400" dirty="0">
                <a:solidFill>
                  <a:srgbClr val="FF0000"/>
                </a:solidFill>
              </a:rPr>
              <a:t>#loop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342" y="1058162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하기위해  </a:t>
            </a:r>
            <a:r>
              <a:rPr lang="en-US" altLang="ko-KR" sz="1400" dirty="0"/>
              <a:t>dance4.py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200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직사각형 11"/>
          <p:cNvSpPr/>
          <p:nvPr/>
        </p:nvSpPr>
        <p:spPr>
          <a:xfrm>
            <a:off x="595550" y="1045528"/>
            <a:ext cx="6376759" cy="286454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200" dirty="0"/>
              <a:t>2) </a:t>
            </a:r>
            <a:r>
              <a:rPr lang="ko-KR" altLang="en-US" sz="1200" dirty="0"/>
              <a:t>오른쪽 다리</a:t>
            </a:r>
            <a:r>
              <a:rPr lang="en-US" altLang="ko-KR" sz="1200" dirty="0"/>
              <a:t>(11</a:t>
            </a:r>
            <a:r>
              <a:rPr lang="ko-KR" altLang="en-US" sz="1200" dirty="0" err="1"/>
              <a:t>번핀</a:t>
            </a:r>
            <a:r>
              <a:rPr lang="en-US" altLang="ko-KR" sz="1200" dirty="0"/>
              <a:t>)</a:t>
            </a:r>
            <a:r>
              <a:rPr lang="ko-KR" altLang="en-US" sz="1200" dirty="0"/>
              <a:t>를  벌렸다 돌아오는 댄스동작을 </a:t>
            </a:r>
            <a:r>
              <a:rPr lang="ko-KR" altLang="en-US" sz="1200" dirty="0" err="1"/>
              <a:t>한블럭을</a:t>
            </a:r>
            <a:r>
              <a:rPr lang="ko-KR" altLang="en-US" sz="1200" dirty="0"/>
              <a:t> 이용하여 작성하세요</a:t>
            </a:r>
            <a:r>
              <a:rPr lang="en-US" altLang="ko-KR" sz="1200" dirty="0"/>
              <a:t>!</a:t>
            </a:r>
            <a:r>
              <a:rPr lang="ko-KR" altLang="en-US" sz="1200" dirty="0"/>
              <a:t>   </a:t>
            </a:r>
            <a:endParaRPr lang="en-US" altLang="ko-KR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97" b="89870" l="9879" r="8994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924" y="1692811"/>
            <a:ext cx="3517697" cy="2347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4529" y="1386785"/>
            <a:ext cx="4231495" cy="2753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3168402" y="2431439"/>
            <a:ext cx="864096" cy="379085"/>
          </a:xfrm>
          <a:prstGeom prst="rightArrow">
            <a:avLst>
              <a:gd name="adj1" fmla="val 50000"/>
              <a:gd name="adj2" fmla="val 95945"/>
            </a:avLst>
          </a:prstGeom>
          <a:solidFill>
            <a:srgbClr val="33CC33">
              <a:alpha val="70000"/>
            </a:srgbClr>
          </a:solidFill>
          <a:ln w="9525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648122" y="1550198"/>
            <a:ext cx="5904656" cy="2498771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79" y="4520493"/>
            <a:ext cx="39751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76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71" y="1692102"/>
            <a:ext cx="6192688" cy="74943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#include &lt;</a:t>
            </a:r>
            <a:r>
              <a:rPr lang="en-US" altLang="ko-KR" sz="1300" dirty="0" err="1"/>
              <a:t>Servo.h</a:t>
            </a:r>
            <a:r>
              <a:rPr lang="en-US" altLang="ko-KR" sz="1300" dirty="0"/>
              <a:t>&gt;</a:t>
            </a:r>
          </a:p>
          <a:p>
            <a:endParaRPr lang="en-US" altLang="ko-KR" sz="1300" dirty="0"/>
          </a:p>
          <a:p>
            <a:r>
              <a:rPr lang="en-US" altLang="ko-KR" sz="1300" dirty="0"/>
              <a:t>Servo servo_8;</a:t>
            </a:r>
          </a:p>
          <a:p>
            <a:r>
              <a:rPr lang="en-US" altLang="ko-KR" sz="1300" dirty="0"/>
              <a:t>Servo servo_9;</a:t>
            </a:r>
          </a:p>
          <a:p>
            <a:r>
              <a:rPr lang="en-US" altLang="ko-KR" sz="1300" dirty="0"/>
              <a:t>Servo servo_10;</a:t>
            </a:r>
          </a:p>
          <a:p>
            <a:r>
              <a:rPr lang="en-US" altLang="ko-KR" sz="1300" dirty="0"/>
              <a:t>Servo servo_11;</a:t>
            </a:r>
          </a:p>
          <a:p>
            <a:endParaRPr lang="en-US" altLang="ko-KR" sz="1300" dirty="0"/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// </a:t>
            </a:r>
            <a:r>
              <a:rPr lang="ko-KR" altLang="en-US" sz="1300" dirty="0"/>
              <a:t>초기화 작업</a:t>
            </a:r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void setup()</a:t>
            </a:r>
          </a:p>
          <a:p>
            <a:r>
              <a:rPr lang="en-US" altLang="ko-KR" sz="1300" dirty="0"/>
              <a:t>{</a:t>
            </a:r>
          </a:p>
          <a:p>
            <a:r>
              <a:rPr lang="en-US" altLang="ko-KR" sz="1300" dirty="0"/>
              <a:t>    // </a:t>
            </a:r>
            <a:r>
              <a:rPr lang="ko-KR" altLang="en-US" sz="1300" dirty="0" err="1"/>
              <a:t>서보모터</a:t>
            </a:r>
            <a:r>
              <a:rPr lang="ko-KR" altLang="en-US" sz="1300" dirty="0"/>
              <a:t> 객체와 </a:t>
            </a:r>
            <a:r>
              <a:rPr lang="ko-KR" altLang="en-US" sz="1300" dirty="0" err="1"/>
              <a:t>핀번호</a:t>
            </a:r>
            <a:r>
              <a:rPr lang="ko-KR" altLang="en-US" sz="1300" dirty="0"/>
              <a:t> 연결</a:t>
            </a:r>
            <a:r>
              <a:rPr lang="en-US" altLang="ko-KR" sz="1300" dirty="0"/>
              <a:t>    </a:t>
            </a:r>
          </a:p>
          <a:p>
            <a:r>
              <a:rPr lang="en-US" altLang="ko-KR" sz="1300" dirty="0"/>
              <a:t>    servo_8.attach(8);</a:t>
            </a:r>
          </a:p>
          <a:p>
            <a:r>
              <a:rPr lang="en-US" altLang="ko-KR" sz="1300" dirty="0"/>
              <a:t>    servo_9.attach(9);</a:t>
            </a:r>
          </a:p>
          <a:p>
            <a:r>
              <a:rPr lang="en-US" altLang="ko-KR" sz="1300" dirty="0"/>
              <a:t>    servo_10.attach(10);</a:t>
            </a:r>
          </a:p>
          <a:p>
            <a:r>
              <a:rPr lang="en-US" altLang="ko-KR" sz="1300" dirty="0"/>
              <a:t>    servo_11.attach(11);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 // </a:t>
            </a:r>
            <a:r>
              <a:rPr lang="ko-KR" altLang="en-US" sz="1300" dirty="0"/>
              <a:t>로봇을 기본자세로 설정한다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servo_8.write(90);</a:t>
            </a:r>
          </a:p>
          <a:p>
            <a:r>
              <a:rPr lang="en-US" altLang="ko-KR" sz="1300" dirty="0"/>
              <a:t>    servo_9.write(90);</a:t>
            </a:r>
          </a:p>
          <a:p>
            <a:r>
              <a:rPr lang="en-US" altLang="ko-KR" sz="1300" dirty="0"/>
              <a:t>    servo_10.write(90);</a:t>
            </a:r>
          </a:p>
          <a:p>
            <a:r>
              <a:rPr lang="en-US" altLang="ko-KR" sz="1300" dirty="0"/>
              <a:t>    servo_11.write(90);</a:t>
            </a:r>
          </a:p>
          <a:p>
            <a:r>
              <a:rPr lang="en-US" altLang="ko-KR" sz="1300" dirty="0"/>
              <a:t>    delay(1000);    // 1</a:t>
            </a:r>
            <a:r>
              <a:rPr lang="ko-KR" altLang="en-US" sz="1300" dirty="0"/>
              <a:t>초대기</a:t>
            </a:r>
            <a:endParaRPr lang="en-US" altLang="ko-KR" sz="1300" dirty="0"/>
          </a:p>
          <a:p>
            <a:r>
              <a:rPr lang="en-US" altLang="ko-KR" sz="1300" dirty="0"/>
              <a:t>}</a:t>
            </a:r>
          </a:p>
          <a:p>
            <a:endParaRPr lang="en-US" altLang="ko-KR" sz="1300" dirty="0"/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//  </a:t>
            </a:r>
            <a:r>
              <a:rPr lang="ko-KR" altLang="en-US" sz="1300" dirty="0"/>
              <a:t>무한 반복루틴</a:t>
            </a:r>
          </a:p>
          <a:p>
            <a:r>
              <a:rPr lang="en-US" altLang="ko-KR" sz="1300" dirty="0"/>
              <a:t>//--------------------------------------------------------------</a:t>
            </a:r>
          </a:p>
          <a:p>
            <a:r>
              <a:rPr lang="en-US" altLang="ko-KR" sz="1300" dirty="0"/>
              <a:t>void loop()</a:t>
            </a:r>
          </a:p>
          <a:p>
            <a:r>
              <a:rPr lang="en-US" altLang="ko-KR" sz="1300" dirty="0"/>
              <a:t>{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servo_11.write(135);     // </a:t>
            </a:r>
            <a:r>
              <a:rPr lang="ko-KR" altLang="en-US" sz="1300" dirty="0"/>
              <a:t>오른쪽다리</a:t>
            </a:r>
            <a:r>
              <a:rPr lang="en-US" altLang="ko-KR" sz="1300" dirty="0"/>
              <a:t> </a:t>
            </a:r>
            <a:r>
              <a:rPr lang="ko-KR" altLang="en-US" sz="1300" dirty="0"/>
              <a:t>벌리기  </a:t>
            </a:r>
            <a:endParaRPr lang="en-US" altLang="ko-KR" sz="1300" dirty="0"/>
          </a:p>
          <a:p>
            <a:r>
              <a:rPr lang="en-US" altLang="ko-KR" sz="1300" dirty="0"/>
              <a:t>    delay(1000);</a:t>
            </a:r>
          </a:p>
          <a:p>
            <a:r>
              <a:rPr lang="en-US" altLang="ko-KR" sz="1300" dirty="0"/>
              <a:t>    servo_11.write(90);      // </a:t>
            </a:r>
            <a:r>
              <a:rPr lang="ko-KR" altLang="en-US" sz="1300" dirty="0"/>
              <a:t>오른쪽다리 원래대로 복귀</a:t>
            </a:r>
            <a:endParaRPr lang="en-US" altLang="ko-KR" sz="1300" dirty="0"/>
          </a:p>
          <a:p>
            <a:r>
              <a:rPr lang="en-US" altLang="ko-KR" sz="1300" dirty="0"/>
              <a:t>    delay(1000);</a:t>
            </a:r>
          </a:p>
          <a:p>
            <a:r>
              <a:rPr lang="en-US" altLang="ko-KR" sz="13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342" y="1058162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</a:t>
            </a:r>
            <a:r>
              <a:rPr lang="ko-KR" altLang="en-US" sz="1400" dirty="0" err="1"/>
              <a:t>하기위해</a:t>
            </a:r>
            <a:r>
              <a:rPr lang="ko-KR" altLang="en-US" sz="1400" dirty="0"/>
              <a:t>  </a:t>
            </a:r>
            <a:r>
              <a:rPr lang="en-US" altLang="ko-KR" sz="1400" dirty="0"/>
              <a:t>dance5.ino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569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71" y="1692102"/>
            <a:ext cx="6192688" cy="76235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dancingbot_python.header</a:t>
            </a:r>
            <a:r>
              <a:rPr lang="en-US" altLang="ko-KR" sz="1400" dirty="0"/>
              <a:t> as servo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4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30000"/>
              </a:lnSpc>
            </a:pPr>
            <a:endParaRPr lang="ko-KR" altLang="en-US" sz="1400" dirty="0"/>
          </a:p>
          <a:p>
            <a:pPr>
              <a:lnSpc>
                <a:spcPct val="130000"/>
              </a:lnSpc>
            </a:pPr>
            <a:r>
              <a:rPr lang="en-US" altLang="ko-KR" sz="1400" dirty="0"/>
              <a:t>def setup():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처음 </a:t>
            </a:r>
            <a:r>
              <a:rPr lang="ko-KR" altLang="en-US" sz="1400" dirty="0" err="1">
                <a:solidFill>
                  <a:srgbClr val="FF0000"/>
                </a:solidFill>
              </a:rPr>
              <a:t>전윈이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켜진후</a:t>
            </a:r>
            <a:r>
              <a:rPr lang="en-US" altLang="ko-KR" sz="1400" dirty="0">
                <a:solidFill>
                  <a:srgbClr val="FF0000"/>
                </a:solidFill>
              </a:rPr>
              <a:t>, 1</a:t>
            </a:r>
            <a:r>
              <a:rPr lang="ko-KR" altLang="en-US" sz="1400" dirty="0">
                <a:solidFill>
                  <a:srgbClr val="FF0000"/>
                </a:solidFill>
              </a:rPr>
              <a:t>초간 대기합니다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(8,90)	</a:t>
            </a:r>
            <a:r>
              <a:rPr lang="en-US" altLang="ko-KR" sz="1400" dirty="0">
                <a:solidFill>
                  <a:srgbClr val="FF0000"/>
                </a:solidFill>
              </a:rPr>
              <a:t>#8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(9,90)	</a:t>
            </a:r>
            <a:r>
              <a:rPr lang="en-US" altLang="ko-KR" sz="1400" dirty="0">
                <a:solidFill>
                  <a:srgbClr val="FF0000"/>
                </a:solidFill>
              </a:rPr>
              <a:t>#9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(10,90)	</a:t>
            </a:r>
            <a:r>
              <a:rPr lang="en-US" altLang="ko-KR" sz="1400" dirty="0">
                <a:solidFill>
                  <a:srgbClr val="FF0000"/>
                </a:solidFill>
              </a:rPr>
              <a:t>#10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(11,90)	</a:t>
            </a:r>
            <a:r>
              <a:rPr lang="en-US" altLang="ko-KR" sz="1400" dirty="0">
                <a:solidFill>
                  <a:srgbClr val="FF0000"/>
                </a:solidFill>
              </a:rPr>
              <a:t>#11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(2)	</a:t>
            </a:r>
            <a:r>
              <a:rPr lang="en-US" altLang="ko-KR" sz="1400" dirty="0">
                <a:solidFill>
                  <a:srgbClr val="FF0000"/>
                </a:solidFill>
              </a:rPr>
              <a:t>#loop </a:t>
            </a:r>
            <a:r>
              <a:rPr lang="ko-KR" altLang="en-US" sz="14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30000"/>
              </a:lnSpc>
            </a:pPr>
            <a:endParaRPr lang="ko-KR" altLang="en-US" sz="1400" dirty="0"/>
          </a:p>
          <a:p>
            <a:pPr>
              <a:lnSpc>
                <a:spcPct val="130000"/>
              </a:lnSpc>
            </a:pPr>
            <a:r>
              <a:rPr lang="en-US" altLang="ko-KR" sz="1400" dirty="0"/>
              <a:t>def loop():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    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(11,45)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오른쪽다리 벌리기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벌린채로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초간 대기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(11,90)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오른쪽다리 복귀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복귀한채로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초간 대기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    </a:t>
            </a:r>
          </a:p>
          <a:p>
            <a:pPr>
              <a:lnSpc>
                <a:spcPct val="130000"/>
              </a:lnSpc>
            </a:pPr>
            <a:endParaRPr lang="ko-KR" altLang="en-US" sz="1400" dirty="0"/>
          </a:p>
          <a:p>
            <a:pPr>
              <a:lnSpc>
                <a:spcPct val="130000"/>
              </a:lnSpc>
            </a:pPr>
            <a:r>
              <a:rPr lang="en-US" altLang="ko-KR" sz="1400" dirty="0"/>
              <a:t>setup()	</a:t>
            </a:r>
            <a:r>
              <a:rPr lang="en-US" altLang="ko-KR" sz="1400" dirty="0">
                <a:solidFill>
                  <a:srgbClr val="FF0000"/>
                </a:solidFill>
              </a:rPr>
              <a:t>#setup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while(True):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3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/>
              <a:t>loop()	</a:t>
            </a:r>
            <a:r>
              <a:rPr lang="en-US" altLang="ko-KR" sz="1400" dirty="0">
                <a:solidFill>
                  <a:srgbClr val="FF0000"/>
                </a:solidFill>
              </a:rPr>
              <a:t>#loop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342" y="1058162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하기위해  </a:t>
            </a:r>
            <a:r>
              <a:rPr lang="en-US" altLang="ko-KR" sz="1400" dirty="0"/>
              <a:t>dance5.py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41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04506" y="4284390"/>
            <a:ext cx="2245801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400" b="1" spc="-300" dirty="0"/>
              <a:t> </a:t>
            </a:r>
            <a:r>
              <a:rPr lang="en-US" altLang="ko-KR" sz="2400" b="1" dirty="0"/>
              <a:t>4  </a:t>
            </a:r>
            <a:r>
              <a:rPr lang="ko-KR" altLang="en-US" sz="2400" b="1" dirty="0"/>
              <a:t>코딩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기본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20530" y="4932462"/>
            <a:ext cx="2880370" cy="2594779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800" b="1" dirty="0"/>
              <a:t>   4.1 </a:t>
            </a:r>
            <a:r>
              <a:rPr lang="ko-KR" altLang="en-US" sz="1800" b="1" dirty="0"/>
              <a:t>코딩 기본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   4.2 </a:t>
            </a:r>
            <a:r>
              <a:rPr lang="ko-KR" altLang="en-US" sz="1800" b="1" dirty="0"/>
              <a:t>발댄스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   4.3 </a:t>
            </a:r>
            <a:r>
              <a:rPr lang="ko-KR" altLang="en-US" sz="1800" b="1" dirty="0"/>
              <a:t>다리댄스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   4.4 </a:t>
            </a:r>
            <a:r>
              <a:rPr lang="ko-KR" altLang="en-US" sz="1800" b="1" dirty="0" err="1"/>
              <a:t>난수</a:t>
            </a:r>
            <a:r>
              <a:rPr lang="ko-KR" altLang="en-US" sz="1800" b="1" dirty="0"/>
              <a:t> 활용 댄스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   4.5 </a:t>
            </a:r>
            <a:r>
              <a:rPr lang="ko-KR" altLang="en-US" sz="1800" b="1" dirty="0" err="1"/>
              <a:t>함수만들기</a:t>
            </a:r>
            <a:endParaRPr lang="ko-KR" altLang="en-US" sz="18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785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1" y="900014"/>
            <a:ext cx="6299171" cy="197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2098" y="900014"/>
            <a:ext cx="7060596" cy="3018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/>
              <a:t> 문제  </a:t>
            </a:r>
            <a:r>
              <a:rPr lang="en-US" altLang="ko-KR" sz="1300" dirty="0"/>
              <a:t>#1     </a:t>
            </a:r>
            <a:r>
              <a:rPr lang="ko-KR" altLang="en-US" sz="1300" dirty="0" err="1"/>
              <a:t>오른쪽발</a:t>
            </a:r>
            <a:r>
              <a:rPr lang="ko-KR" altLang="en-US" sz="1300" dirty="0"/>
              <a:t> 들어올리기 댄스를 </a:t>
            </a:r>
            <a:r>
              <a:rPr lang="en-US" altLang="ko-KR" sz="1300" dirty="0"/>
              <a:t>for </a:t>
            </a:r>
            <a:r>
              <a:rPr lang="ko-KR" altLang="en-US" sz="1300" dirty="0"/>
              <a:t>개념으로 부드럽게 해보자</a:t>
            </a:r>
            <a:endParaRPr lang="en-US" altLang="ko-KR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8" y="3031151"/>
            <a:ext cx="6299171" cy="197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32098" y="3046443"/>
            <a:ext cx="7060596" cy="3018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/>
              <a:t> 문제  </a:t>
            </a:r>
            <a:r>
              <a:rPr lang="en-US" altLang="ko-KR" sz="1300" dirty="0"/>
              <a:t>#2     </a:t>
            </a:r>
            <a:r>
              <a:rPr lang="ko-KR" altLang="en-US" sz="1300" dirty="0"/>
              <a:t>왼쪽다리 벌렷다 오므리기 댄스를 </a:t>
            </a:r>
            <a:r>
              <a:rPr lang="en-US" altLang="ko-KR" sz="1300" dirty="0"/>
              <a:t>for </a:t>
            </a:r>
            <a:r>
              <a:rPr lang="ko-KR" altLang="en-US" sz="1300" dirty="0"/>
              <a:t>개념으로 부드럽게 해보자</a:t>
            </a:r>
            <a:endParaRPr lang="en-US" altLang="ko-KR" sz="13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8" y="5191391"/>
            <a:ext cx="6299171" cy="197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32098" y="5206683"/>
            <a:ext cx="7060596" cy="3018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/>
              <a:t> 문제  </a:t>
            </a:r>
            <a:r>
              <a:rPr lang="en-US" altLang="ko-KR" sz="1300" dirty="0"/>
              <a:t>#3     </a:t>
            </a:r>
            <a:r>
              <a:rPr lang="ko-KR" altLang="en-US" sz="1300" dirty="0"/>
              <a:t>오른다리 벌렷다 오므리기 댄스를 </a:t>
            </a:r>
            <a:r>
              <a:rPr lang="en-US" altLang="ko-KR" sz="1300" dirty="0"/>
              <a:t>for </a:t>
            </a:r>
            <a:r>
              <a:rPr lang="ko-KR" altLang="en-US" sz="1300" dirty="0"/>
              <a:t>개념으로 부드럽게 해보자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340945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3525" y="1554338"/>
            <a:ext cx="6376759" cy="190228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 err="1"/>
              <a:t>난수는</a:t>
            </a:r>
            <a:r>
              <a:rPr lang="en-US" altLang="ko-KR" sz="1300" dirty="0"/>
              <a:t> </a:t>
            </a:r>
            <a:r>
              <a:rPr lang="ko-KR" altLang="en-US" sz="1300" dirty="0"/>
              <a:t>질서도 없고</a:t>
            </a:r>
            <a:r>
              <a:rPr lang="en-US" altLang="ko-KR" sz="1300" dirty="0"/>
              <a:t>, </a:t>
            </a:r>
            <a:r>
              <a:rPr lang="ko-KR" altLang="en-US" sz="1300" dirty="0"/>
              <a:t>규칙도 없이 발생하는 수이다</a:t>
            </a:r>
            <a:r>
              <a:rPr lang="en-US" altLang="ko-KR" sz="1300" dirty="0"/>
              <a:t>. </a:t>
            </a:r>
            <a:r>
              <a:rPr lang="ko-KR" altLang="en-US" sz="1300" dirty="0"/>
              <a:t>예를 들어 주사위를  던지는 경우</a:t>
            </a:r>
            <a:r>
              <a:rPr lang="en-US" altLang="ko-KR" sz="1300" dirty="0"/>
              <a:t>,</a:t>
            </a:r>
            <a:r>
              <a:rPr lang="ko-KR" altLang="en-US" sz="1300" dirty="0"/>
              <a:t> </a:t>
            </a:r>
            <a:r>
              <a:rPr lang="ko-KR" altLang="en-US" sz="1300" dirty="0" err="1"/>
              <a:t>던질때</a:t>
            </a:r>
            <a:r>
              <a:rPr lang="ko-KR" altLang="en-US" sz="1300" dirty="0"/>
              <a:t> 마다 </a:t>
            </a:r>
            <a:r>
              <a:rPr lang="en-US" altLang="ko-KR" sz="1300" dirty="0"/>
              <a:t>1~6</a:t>
            </a:r>
            <a:r>
              <a:rPr lang="ko-KR" altLang="en-US" sz="1300" dirty="0"/>
              <a:t>사이의 값이 나옵니다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어떤 규칙이 있지 않아서  예측을 할 수 없습니다</a:t>
            </a:r>
            <a:r>
              <a:rPr lang="en-US" altLang="ko-KR" sz="1300" dirty="0"/>
              <a:t>.  </a:t>
            </a:r>
            <a:r>
              <a:rPr lang="ko-KR" altLang="en-US" sz="1300" dirty="0"/>
              <a:t>그렇다면 </a:t>
            </a:r>
            <a:r>
              <a:rPr lang="ko-KR" altLang="en-US" sz="1300" dirty="0" err="1"/>
              <a:t>난수를</a:t>
            </a:r>
            <a:r>
              <a:rPr lang="ko-KR" altLang="en-US" sz="1300" dirty="0"/>
              <a:t> 이용해서 댄스번호를 생성한다면 무한히 변하는 댄스동작이 될 수 있습니다</a:t>
            </a:r>
            <a:r>
              <a:rPr lang="en-US" altLang="ko-KR" sz="1300" dirty="0"/>
              <a:t>.  </a:t>
            </a:r>
          </a:p>
          <a:p>
            <a:pPr fontAlgn="base"/>
            <a:r>
              <a:rPr lang="ko-KR" altLang="en-US" sz="1300" dirty="0"/>
              <a:t>그렇다면 기본자세와  댄스동작 </a:t>
            </a:r>
            <a:r>
              <a:rPr lang="en-US" altLang="ko-KR" sz="1300" dirty="0"/>
              <a:t>4</a:t>
            </a:r>
            <a:r>
              <a:rPr lang="ko-KR" altLang="en-US" sz="1300" dirty="0"/>
              <a:t>개를 간단하게 제작하고</a:t>
            </a:r>
            <a:r>
              <a:rPr lang="en-US" altLang="ko-KR" sz="1300" dirty="0"/>
              <a:t>,</a:t>
            </a:r>
            <a:r>
              <a:rPr lang="ko-KR" altLang="en-US" sz="1300" dirty="0"/>
              <a:t>  </a:t>
            </a:r>
            <a:r>
              <a:rPr lang="ko-KR" altLang="en-US" sz="1300" dirty="0" err="1"/>
              <a:t>난수를</a:t>
            </a:r>
            <a:r>
              <a:rPr lang="ko-KR" altLang="en-US" sz="1300" dirty="0"/>
              <a:t> 발생시켜서 그 번호를 이용하여  댄스를 추는 로봇으로 제작해 봅시다</a:t>
            </a:r>
            <a:r>
              <a:rPr lang="en-US" altLang="ko-KR" sz="1300" dirty="0"/>
              <a:t>. </a:t>
            </a:r>
          </a:p>
          <a:p>
            <a:pPr fontAlgn="base"/>
            <a:r>
              <a:rPr lang="en-US" altLang="ko-KR" sz="1300" dirty="0"/>
              <a:t>  </a:t>
            </a:r>
            <a:r>
              <a:rPr lang="ko-KR" altLang="en-US" sz="1300" dirty="0" err="1"/>
              <a:t>난수가</a:t>
            </a:r>
            <a:r>
              <a:rPr lang="ko-KR" altLang="en-US" sz="1300" dirty="0"/>
              <a:t> 발생하면  </a:t>
            </a:r>
            <a:r>
              <a:rPr lang="en-US" altLang="ko-KR" sz="1300" dirty="0" err="1"/>
              <a:t>dance_number</a:t>
            </a:r>
            <a:r>
              <a:rPr lang="en-US" altLang="ko-KR" sz="1300" dirty="0"/>
              <a:t> </a:t>
            </a:r>
            <a:r>
              <a:rPr lang="ko-KR" altLang="en-US" sz="1300" dirty="0"/>
              <a:t>라는 이름의 변수에 저장을 하고</a:t>
            </a:r>
            <a:r>
              <a:rPr lang="en-US" altLang="ko-KR" sz="1300" dirty="0"/>
              <a:t>,</a:t>
            </a:r>
            <a:r>
              <a:rPr lang="ko-KR" altLang="en-US" sz="1300" dirty="0"/>
              <a:t> 그 값이 </a:t>
            </a:r>
            <a:r>
              <a:rPr lang="en-US" altLang="ko-KR" sz="1300" dirty="0"/>
              <a:t>1~4</a:t>
            </a:r>
            <a:r>
              <a:rPr lang="ko-KR" altLang="en-US" sz="1300" dirty="0"/>
              <a:t>사이의 값에 따라 다른 댄스를 추도록 제작해 봅시다</a:t>
            </a:r>
            <a:r>
              <a:rPr lang="en-US" altLang="ko-KR" sz="1300" dirty="0"/>
              <a:t>.  </a:t>
            </a:r>
            <a:r>
              <a:rPr lang="ko-KR" altLang="en-US" sz="1300" dirty="0" err="1"/>
              <a:t>중요한것은</a:t>
            </a:r>
            <a:r>
              <a:rPr lang="ko-KR" altLang="en-US" sz="1300" dirty="0"/>
              <a:t>  </a:t>
            </a:r>
            <a:r>
              <a:rPr lang="ko-KR" altLang="en-US" sz="1300" dirty="0" err="1">
                <a:solidFill>
                  <a:srgbClr val="FF0000"/>
                </a:solidFill>
              </a:rPr>
              <a:t>변수명</a:t>
            </a:r>
            <a:r>
              <a:rPr lang="ko-KR" altLang="en-US" sz="1300" dirty="0" err="1"/>
              <a:t>은</a:t>
            </a:r>
            <a:r>
              <a:rPr lang="ko-KR" altLang="en-US" sz="1300" dirty="0"/>
              <a:t> 꼭 의미가 잘 </a:t>
            </a:r>
            <a:r>
              <a:rPr lang="ko-KR" altLang="en-US" sz="1300" dirty="0" err="1"/>
              <a:t>전달될수</a:t>
            </a:r>
            <a:r>
              <a:rPr lang="ko-KR" altLang="en-US" sz="1300" dirty="0"/>
              <a:t> 있는 </a:t>
            </a:r>
            <a:r>
              <a:rPr lang="ko-KR" altLang="en-US" sz="1300" dirty="0">
                <a:solidFill>
                  <a:srgbClr val="FF0000"/>
                </a:solidFill>
              </a:rPr>
              <a:t>명사 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소문자</a:t>
            </a:r>
            <a:r>
              <a:rPr lang="ko-KR" altLang="en-US" sz="1300" dirty="0"/>
              <a:t>로 쓰는 습관을 갖도록 합니다</a:t>
            </a:r>
            <a:r>
              <a:rPr lang="en-US" altLang="ko-KR" sz="1300" dirty="0"/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9151" y="1027191"/>
            <a:ext cx="3146688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4.4  </a:t>
            </a:r>
            <a:r>
              <a:rPr lang="ko-KR" altLang="en-US" sz="2600" b="1" i="1" dirty="0" err="1"/>
              <a:t>난수</a:t>
            </a:r>
            <a:r>
              <a:rPr lang="ko-KR" altLang="en-US" sz="2600" b="1" i="1" dirty="0"/>
              <a:t> 활용 댄스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8" y="3984934"/>
            <a:ext cx="2495077" cy="20354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08067" y="3491605"/>
            <a:ext cx="6376759" cy="33262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500" dirty="0"/>
              <a:t>1)  1</a:t>
            </a:r>
            <a:r>
              <a:rPr lang="ko-KR" altLang="en-US" sz="1500" dirty="0"/>
              <a:t>번 댄스 동작                          </a:t>
            </a:r>
            <a:r>
              <a:rPr lang="en-US" altLang="ko-KR" sz="1500" dirty="0"/>
              <a:t>2) 2</a:t>
            </a:r>
            <a:r>
              <a:rPr lang="ko-KR" altLang="en-US" sz="1500" dirty="0"/>
              <a:t>번 댄스 동작  </a:t>
            </a:r>
            <a:endParaRPr lang="en-US" altLang="ko-KR" sz="1500" dirty="0"/>
          </a:p>
        </p:txBody>
      </p:sp>
      <p:sp>
        <p:nvSpPr>
          <p:cNvPr id="9" name="직사각형 8"/>
          <p:cNvSpPr/>
          <p:nvPr/>
        </p:nvSpPr>
        <p:spPr>
          <a:xfrm>
            <a:off x="608067" y="6063635"/>
            <a:ext cx="6376759" cy="33262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500" dirty="0"/>
              <a:t>3)  3</a:t>
            </a:r>
            <a:r>
              <a:rPr lang="ko-KR" altLang="en-US" sz="1500" dirty="0"/>
              <a:t>번 댄스 동작                         </a:t>
            </a:r>
            <a:r>
              <a:rPr lang="en-US" altLang="ko-KR" sz="1500" dirty="0"/>
              <a:t>4) 4</a:t>
            </a:r>
            <a:r>
              <a:rPr lang="ko-KR" altLang="en-US" sz="1500" dirty="0"/>
              <a:t>번 댄스동작</a:t>
            </a:r>
            <a:endParaRPr lang="en-US" altLang="ko-KR" sz="15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719" y="3984934"/>
            <a:ext cx="2531730" cy="20787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25" y="6415067"/>
            <a:ext cx="2449016" cy="22618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371" y="6405465"/>
            <a:ext cx="2492618" cy="22246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919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972022"/>
            <a:ext cx="4418107" cy="878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539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828006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</a:t>
            </a:r>
            <a:r>
              <a:rPr lang="ko-KR" altLang="en-US" sz="1400" dirty="0" err="1"/>
              <a:t>하기위해</a:t>
            </a:r>
            <a:r>
              <a:rPr lang="ko-KR" altLang="en-US" sz="1400" dirty="0"/>
              <a:t>  </a:t>
            </a:r>
            <a:r>
              <a:rPr lang="en-US" altLang="ko-KR" sz="1400" dirty="0" err="1"/>
              <a:t>random_dance.ino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171" y="1260054"/>
            <a:ext cx="6192688" cy="84946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#include &lt;</a:t>
            </a:r>
            <a:r>
              <a:rPr lang="en-US" altLang="ko-KR" sz="1300" dirty="0" err="1"/>
              <a:t>Servo.h</a:t>
            </a:r>
            <a:r>
              <a:rPr lang="en-US" altLang="ko-KR" sz="1300" dirty="0"/>
              <a:t>&gt;              </a:t>
            </a:r>
          </a:p>
          <a:p>
            <a:r>
              <a:rPr lang="en-US" altLang="ko-KR" sz="1300" dirty="0"/>
              <a:t>#include &lt;</a:t>
            </a:r>
            <a:r>
              <a:rPr lang="en-US" altLang="ko-KR" sz="1300" dirty="0" err="1"/>
              <a:t>SoftwareSerial.h</a:t>
            </a:r>
            <a:r>
              <a:rPr lang="en-US" altLang="ko-KR" sz="1300" dirty="0"/>
              <a:t>&gt;   // </a:t>
            </a:r>
            <a:r>
              <a:rPr lang="ko-KR" altLang="en-US" sz="1300" dirty="0"/>
              <a:t>시리얼 포트 사용시 필요한 자료 포함</a:t>
            </a:r>
          </a:p>
          <a:p>
            <a:r>
              <a:rPr lang="en-US" altLang="ko-KR" sz="1300" dirty="0"/>
              <a:t>// </a:t>
            </a:r>
            <a:r>
              <a:rPr lang="ko-KR" altLang="en-US" sz="1300" dirty="0" err="1"/>
              <a:t>서보</a:t>
            </a:r>
            <a:r>
              <a:rPr lang="ko-KR" altLang="en-US" sz="1300" dirty="0"/>
              <a:t> 모터 객체  선언 </a:t>
            </a:r>
          </a:p>
          <a:p>
            <a:r>
              <a:rPr lang="en-US" altLang="ko-KR" sz="1300" dirty="0"/>
              <a:t>Servo servo_8;</a:t>
            </a:r>
          </a:p>
          <a:p>
            <a:r>
              <a:rPr lang="en-US" altLang="ko-KR" sz="1300" dirty="0"/>
              <a:t>Servo servo_9;</a:t>
            </a:r>
          </a:p>
          <a:p>
            <a:r>
              <a:rPr lang="en-US" altLang="ko-KR" sz="1300" dirty="0"/>
              <a:t>Servo servo_10;</a:t>
            </a:r>
          </a:p>
          <a:p>
            <a:r>
              <a:rPr lang="en-US" altLang="ko-KR" sz="1300" dirty="0"/>
              <a:t>Servo servo_11;</a:t>
            </a:r>
          </a:p>
          <a:p>
            <a:endParaRPr lang="en-US" altLang="ko-KR" sz="1300" dirty="0"/>
          </a:p>
          <a:p>
            <a:r>
              <a:rPr lang="en-US" altLang="ko-KR" sz="1300" dirty="0" err="1"/>
              <a:t>int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dance_number</a:t>
            </a:r>
            <a:r>
              <a:rPr lang="en-US" altLang="ko-KR" sz="1300" dirty="0"/>
              <a:t>; // </a:t>
            </a:r>
            <a:r>
              <a:rPr lang="ko-KR" altLang="en-US" sz="1300" dirty="0"/>
              <a:t>댄스번호 기억을 위한 변수 </a:t>
            </a:r>
          </a:p>
          <a:p>
            <a:endParaRPr lang="ko-KR" altLang="en-US" sz="1300" dirty="0"/>
          </a:p>
          <a:p>
            <a:r>
              <a:rPr lang="en-US" altLang="ko-KR" sz="1300" dirty="0"/>
              <a:t>//--------------------------------------------------------------------------------</a:t>
            </a:r>
          </a:p>
          <a:p>
            <a:r>
              <a:rPr lang="en-US" altLang="ko-KR" sz="1300" dirty="0"/>
              <a:t>// </a:t>
            </a:r>
            <a:r>
              <a:rPr lang="ko-KR" altLang="en-US" sz="1300" dirty="0"/>
              <a:t>초기화 작업</a:t>
            </a:r>
          </a:p>
          <a:p>
            <a:r>
              <a:rPr lang="en-US" altLang="ko-KR" sz="1300" dirty="0"/>
              <a:t>//--------------------------------------------------------------------------------</a:t>
            </a:r>
          </a:p>
          <a:p>
            <a:r>
              <a:rPr lang="en-US" altLang="ko-KR" sz="1300" dirty="0"/>
              <a:t>void setup()</a:t>
            </a:r>
          </a:p>
          <a:p>
            <a:r>
              <a:rPr lang="en-US" altLang="ko-KR" sz="1300" dirty="0"/>
              <a:t>{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servo_8.attach(8);</a:t>
            </a:r>
          </a:p>
          <a:p>
            <a:r>
              <a:rPr lang="en-US" altLang="ko-KR" sz="1300" dirty="0"/>
              <a:t>    servo_9.attach(9);</a:t>
            </a:r>
          </a:p>
          <a:p>
            <a:r>
              <a:rPr lang="en-US" altLang="ko-KR" sz="1300" dirty="0"/>
              <a:t>    servo_10.attach(10);</a:t>
            </a:r>
          </a:p>
          <a:p>
            <a:r>
              <a:rPr lang="en-US" altLang="ko-KR" sz="1300" dirty="0"/>
              <a:t>    servo_11.attach(11);</a:t>
            </a:r>
          </a:p>
          <a:p>
            <a:endParaRPr lang="en-US" altLang="ko-KR" sz="1300" dirty="0"/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randomSeed</a:t>
            </a:r>
            <a:r>
              <a:rPr lang="en-US" altLang="ko-KR" sz="1300" dirty="0"/>
              <a:t>(</a:t>
            </a:r>
            <a:r>
              <a:rPr lang="en-US" altLang="ko-KR" sz="1300" dirty="0" err="1"/>
              <a:t>analogRead</a:t>
            </a:r>
            <a:r>
              <a:rPr lang="en-US" altLang="ko-KR" sz="1300" dirty="0"/>
              <a:t>(0)); // </a:t>
            </a:r>
            <a:r>
              <a:rPr lang="ko-KR" altLang="en-US" sz="1300" dirty="0" err="1"/>
              <a:t>난수함수</a:t>
            </a:r>
            <a:r>
              <a:rPr lang="ko-KR" altLang="en-US" sz="1300" dirty="0"/>
              <a:t> 사용을 위한 초기화 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 err="1"/>
              <a:t>Serial.begin</a:t>
            </a:r>
            <a:r>
              <a:rPr lang="en-US" altLang="ko-KR" sz="1300" dirty="0"/>
              <a:t>(9600);  // </a:t>
            </a:r>
            <a:r>
              <a:rPr lang="ko-KR" altLang="en-US" sz="1300" dirty="0"/>
              <a:t>시리얼 속도 설정 </a:t>
            </a:r>
          </a:p>
          <a:p>
            <a:r>
              <a:rPr lang="en-US" altLang="ko-KR" sz="1300" dirty="0"/>
              <a:t>}</a:t>
            </a:r>
          </a:p>
          <a:p>
            <a:endParaRPr lang="en-US" altLang="ko-KR" sz="1300" dirty="0"/>
          </a:p>
          <a:p>
            <a:r>
              <a:rPr lang="en-US" altLang="ko-KR" sz="1300" dirty="0"/>
              <a:t>//--------------------------------------------------------------------------------</a:t>
            </a:r>
          </a:p>
          <a:p>
            <a:r>
              <a:rPr lang="en-US" altLang="ko-KR" sz="1300" dirty="0"/>
              <a:t>//  </a:t>
            </a:r>
            <a:r>
              <a:rPr lang="ko-KR" altLang="en-US" sz="1300" dirty="0"/>
              <a:t>무한 반복루틴</a:t>
            </a:r>
          </a:p>
          <a:p>
            <a:r>
              <a:rPr lang="en-US" altLang="ko-KR" sz="1300" dirty="0"/>
              <a:t>//--------------------------------------------------------------------------------</a:t>
            </a:r>
          </a:p>
          <a:p>
            <a:r>
              <a:rPr lang="en-US" altLang="ko-KR" sz="1300" dirty="0"/>
              <a:t>void loop()</a:t>
            </a:r>
          </a:p>
          <a:p>
            <a:r>
              <a:rPr lang="en-US" altLang="ko-KR" sz="1300" dirty="0"/>
              <a:t>{</a:t>
            </a:r>
          </a:p>
          <a:p>
            <a:r>
              <a:rPr lang="en-US" altLang="ko-KR" sz="1300" dirty="0"/>
              <a:t>    // </a:t>
            </a:r>
            <a:r>
              <a:rPr lang="ko-KR" altLang="en-US" sz="1300" dirty="0"/>
              <a:t>로봇을 기본자세로 설정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servo_8.write(90);</a:t>
            </a:r>
          </a:p>
          <a:p>
            <a:r>
              <a:rPr lang="en-US" altLang="ko-KR" sz="1300" dirty="0"/>
              <a:t>    servo_9.write(90);</a:t>
            </a:r>
          </a:p>
          <a:p>
            <a:r>
              <a:rPr lang="en-US" altLang="ko-KR" sz="1300" dirty="0"/>
              <a:t>    servo_10.write(90);</a:t>
            </a:r>
          </a:p>
          <a:p>
            <a:r>
              <a:rPr lang="en-US" altLang="ko-KR" sz="1300" dirty="0"/>
              <a:t>    servo_11.write(90);</a:t>
            </a:r>
          </a:p>
          <a:p>
            <a:r>
              <a:rPr lang="en-US" altLang="ko-KR" sz="1300" dirty="0"/>
              <a:t>    delay(100); // 0.1</a:t>
            </a:r>
            <a:r>
              <a:rPr lang="ko-KR" altLang="en-US" sz="1300" dirty="0"/>
              <a:t>초 대기</a:t>
            </a:r>
          </a:p>
          <a:p>
            <a:endParaRPr lang="ko-KR" altLang="en-US" sz="1300" dirty="0"/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//1~4 </a:t>
            </a:r>
            <a:r>
              <a:rPr lang="ko-KR" altLang="en-US" sz="1300" dirty="0"/>
              <a:t>까지의  </a:t>
            </a:r>
            <a:r>
              <a:rPr lang="ko-KR" altLang="en-US" sz="1300" dirty="0" err="1"/>
              <a:t>난수</a:t>
            </a:r>
            <a:r>
              <a:rPr lang="ko-KR" altLang="en-US" sz="1300" dirty="0"/>
              <a:t> 생성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 err="1"/>
              <a:t>dance_number</a:t>
            </a:r>
            <a:r>
              <a:rPr lang="en-US" altLang="ko-KR" sz="1300" dirty="0"/>
              <a:t> = random(4) + 1 ; </a:t>
            </a:r>
          </a:p>
          <a:p>
            <a:r>
              <a:rPr lang="en-US" altLang="ko-KR" sz="1300" dirty="0"/>
              <a:t>    // </a:t>
            </a:r>
            <a:r>
              <a:rPr lang="ko-KR" altLang="en-US" sz="1300" dirty="0"/>
              <a:t>발생한 </a:t>
            </a:r>
            <a:r>
              <a:rPr lang="ko-KR" altLang="en-US" sz="1300" dirty="0" err="1"/>
              <a:t>난수를</a:t>
            </a:r>
            <a:r>
              <a:rPr lang="ko-KR" altLang="en-US" sz="1300" dirty="0"/>
              <a:t> 시리얼 모니터를 이용해 확</a:t>
            </a:r>
            <a:r>
              <a:rPr lang="en-US" altLang="ko-KR" sz="1300" dirty="0"/>
              <a:t> </a:t>
            </a:r>
            <a:r>
              <a:rPr lang="ko-KR" altLang="en-US" sz="1300" dirty="0"/>
              <a:t>인한다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 err="1"/>
              <a:t>Serial.println</a:t>
            </a:r>
            <a:r>
              <a:rPr lang="en-US" altLang="ko-KR" sz="1300" dirty="0"/>
              <a:t>( </a:t>
            </a:r>
            <a:r>
              <a:rPr lang="en-US" altLang="ko-KR" sz="1300" dirty="0" err="1"/>
              <a:t>dance_number</a:t>
            </a:r>
            <a:r>
              <a:rPr lang="en-US" altLang="ko-KR" sz="1300" dirty="0"/>
              <a:t>  );</a:t>
            </a:r>
          </a:p>
        </p:txBody>
      </p:sp>
    </p:spTree>
    <p:extLst>
      <p:ext uri="{BB962C8B-B14F-4D97-AF65-F5344CB8AC3E}">
        <p14:creationId xmlns:p14="http://schemas.microsoft.com/office/powerpoint/2010/main" val="395901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71" y="900014"/>
            <a:ext cx="6192688" cy="72943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    </a:t>
            </a:r>
          </a:p>
          <a:p>
            <a:r>
              <a:rPr lang="en-US" altLang="ko-KR" sz="1300" dirty="0"/>
              <a:t>    // </a:t>
            </a:r>
            <a:r>
              <a:rPr lang="ko-KR" altLang="en-US" sz="1300" dirty="0"/>
              <a:t>댄스번호가 </a:t>
            </a:r>
            <a:r>
              <a:rPr lang="en-US" altLang="ko-KR" sz="1300" dirty="0"/>
              <a:t>1</a:t>
            </a:r>
            <a:r>
              <a:rPr lang="ko-KR" altLang="en-US" sz="1300" dirty="0"/>
              <a:t>번 이면 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if( </a:t>
            </a:r>
            <a:r>
              <a:rPr lang="en-US" altLang="ko-KR" sz="1300" dirty="0" err="1"/>
              <a:t>dance_number</a:t>
            </a:r>
            <a:r>
              <a:rPr lang="en-US" altLang="ko-KR" sz="1300" dirty="0"/>
              <a:t>== 1){ </a:t>
            </a:r>
          </a:p>
          <a:p>
            <a:r>
              <a:rPr lang="en-US" altLang="ko-KR" sz="1300" dirty="0"/>
              <a:t>        // </a:t>
            </a:r>
            <a:r>
              <a:rPr lang="ko-KR" altLang="en-US" sz="1300" dirty="0" err="1"/>
              <a:t>왼쪽발</a:t>
            </a:r>
            <a:r>
              <a:rPr lang="ko-KR" altLang="en-US" sz="1300" dirty="0"/>
              <a:t> 들어올리기 댄스</a:t>
            </a:r>
          </a:p>
          <a:p>
            <a:r>
              <a:rPr lang="ko-KR" altLang="en-US" sz="1300" dirty="0"/>
              <a:t>        </a:t>
            </a:r>
            <a:r>
              <a:rPr lang="en-US" altLang="ko-KR" sz="1300" dirty="0"/>
              <a:t>servo_8.write(45);</a:t>
            </a:r>
          </a:p>
          <a:p>
            <a:r>
              <a:rPr lang="en-US" altLang="ko-KR" sz="1300" dirty="0"/>
              <a:t>        delay(1000);</a:t>
            </a:r>
          </a:p>
          <a:p>
            <a:r>
              <a:rPr lang="en-US" altLang="ko-KR" sz="1300" dirty="0"/>
              <a:t>        servo_8.write(90);</a:t>
            </a:r>
          </a:p>
          <a:p>
            <a:r>
              <a:rPr lang="en-US" altLang="ko-KR" sz="1300" dirty="0"/>
              <a:t>        delay(1000);</a:t>
            </a:r>
          </a:p>
          <a:p>
            <a:r>
              <a:rPr lang="en-US" altLang="ko-KR" sz="1300" dirty="0"/>
              <a:t>    }</a:t>
            </a:r>
          </a:p>
          <a:p>
            <a:r>
              <a:rPr lang="en-US" altLang="ko-KR" sz="1300" dirty="0"/>
              <a:t>    </a:t>
            </a:r>
          </a:p>
          <a:p>
            <a:r>
              <a:rPr lang="en-US" altLang="ko-KR" sz="1300" dirty="0"/>
              <a:t>     // </a:t>
            </a:r>
            <a:r>
              <a:rPr lang="ko-KR" altLang="en-US" sz="1300" dirty="0"/>
              <a:t>댄스번호가 </a:t>
            </a:r>
            <a:r>
              <a:rPr lang="en-US" altLang="ko-KR" sz="1300" dirty="0"/>
              <a:t>2</a:t>
            </a:r>
            <a:r>
              <a:rPr lang="ko-KR" altLang="en-US" sz="1300" dirty="0"/>
              <a:t>번 이면 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if( </a:t>
            </a:r>
            <a:r>
              <a:rPr lang="en-US" altLang="ko-KR" sz="1300" dirty="0" err="1"/>
              <a:t>dance_number</a:t>
            </a:r>
            <a:r>
              <a:rPr lang="en-US" altLang="ko-KR" sz="1300" dirty="0"/>
              <a:t> == 2 ){</a:t>
            </a:r>
          </a:p>
          <a:p>
            <a:r>
              <a:rPr lang="en-US" altLang="ko-KR" sz="1300" dirty="0"/>
              <a:t>        // </a:t>
            </a:r>
            <a:r>
              <a:rPr lang="ko-KR" altLang="en-US" sz="1300" dirty="0" err="1"/>
              <a:t>오른쪽발</a:t>
            </a:r>
            <a:r>
              <a:rPr lang="ko-KR" altLang="en-US" sz="1300" dirty="0"/>
              <a:t> 들어올리기 댄스</a:t>
            </a:r>
          </a:p>
          <a:p>
            <a:r>
              <a:rPr lang="ko-KR" altLang="en-US" sz="1300" dirty="0"/>
              <a:t>        </a:t>
            </a:r>
            <a:r>
              <a:rPr lang="en-US" altLang="ko-KR" sz="1300" dirty="0"/>
              <a:t>servo_9.write(135);</a:t>
            </a:r>
          </a:p>
          <a:p>
            <a:r>
              <a:rPr lang="en-US" altLang="ko-KR" sz="1300" dirty="0"/>
              <a:t>        delay(1000);</a:t>
            </a:r>
          </a:p>
          <a:p>
            <a:r>
              <a:rPr lang="en-US" altLang="ko-KR" sz="1300" dirty="0"/>
              <a:t>        servo_9.write(90);</a:t>
            </a:r>
          </a:p>
          <a:p>
            <a:r>
              <a:rPr lang="en-US" altLang="ko-KR" sz="1300" dirty="0"/>
              <a:t>        delay(1000);</a:t>
            </a:r>
          </a:p>
          <a:p>
            <a:r>
              <a:rPr lang="en-US" altLang="ko-KR" sz="1300" dirty="0"/>
              <a:t>    }</a:t>
            </a:r>
          </a:p>
          <a:p>
            <a:r>
              <a:rPr lang="en-US" altLang="ko-KR" sz="1300" dirty="0"/>
              <a:t>    </a:t>
            </a:r>
          </a:p>
          <a:p>
            <a:r>
              <a:rPr lang="en-US" altLang="ko-KR" sz="1300" dirty="0"/>
              <a:t>    // </a:t>
            </a:r>
            <a:r>
              <a:rPr lang="ko-KR" altLang="en-US" sz="1300" dirty="0"/>
              <a:t>댄스번호가 </a:t>
            </a:r>
            <a:r>
              <a:rPr lang="en-US" altLang="ko-KR" sz="1300" dirty="0"/>
              <a:t>3</a:t>
            </a:r>
            <a:r>
              <a:rPr lang="ko-KR" altLang="en-US" sz="1300" dirty="0"/>
              <a:t>번 이면 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if( </a:t>
            </a:r>
            <a:r>
              <a:rPr lang="en-US" altLang="ko-KR" sz="1300" dirty="0" err="1"/>
              <a:t>dance_number</a:t>
            </a:r>
            <a:r>
              <a:rPr lang="en-US" altLang="ko-KR" sz="1300" dirty="0"/>
              <a:t> == 3 ){</a:t>
            </a:r>
          </a:p>
          <a:p>
            <a:r>
              <a:rPr lang="en-US" altLang="ko-KR" sz="1300" dirty="0"/>
              <a:t>        // </a:t>
            </a:r>
            <a:r>
              <a:rPr lang="ko-KR" altLang="en-US" sz="1300" dirty="0"/>
              <a:t>왼쪽다리 벌리기 댄스 </a:t>
            </a:r>
          </a:p>
          <a:p>
            <a:r>
              <a:rPr lang="ko-KR" altLang="en-US" sz="1300" dirty="0"/>
              <a:t>        </a:t>
            </a:r>
            <a:r>
              <a:rPr lang="en-US" altLang="ko-KR" sz="1300" dirty="0"/>
              <a:t>servo_10.write(135);</a:t>
            </a:r>
          </a:p>
          <a:p>
            <a:r>
              <a:rPr lang="en-US" altLang="ko-KR" sz="1300" dirty="0"/>
              <a:t>        delay(1000);</a:t>
            </a:r>
          </a:p>
          <a:p>
            <a:r>
              <a:rPr lang="en-US" altLang="ko-KR" sz="1300" dirty="0"/>
              <a:t>        servo_10.write(90);</a:t>
            </a:r>
          </a:p>
          <a:p>
            <a:r>
              <a:rPr lang="en-US" altLang="ko-KR" sz="1300" dirty="0"/>
              <a:t>        delay(1000);</a:t>
            </a:r>
          </a:p>
          <a:p>
            <a:r>
              <a:rPr lang="en-US" altLang="ko-KR" sz="1300" dirty="0"/>
              <a:t>    }</a:t>
            </a:r>
          </a:p>
          <a:p>
            <a:r>
              <a:rPr lang="en-US" altLang="ko-KR" sz="1300" dirty="0"/>
              <a:t>    // </a:t>
            </a:r>
            <a:r>
              <a:rPr lang="ko-KR" altLang="en-US" sz="1300" dirty="0"/>
              <a:t>댄스번호가 </a:t>
            </a:r>
            <a:r>
              <a:rPr lang="en-US" altLang="ko-KR" sz="1300" dirty="0"/>
              <a:t>4</a:t>
            </a:r>
            <a:r>
              <a:rPr lang="ko-KR" altLang="en-US" sz="1300" dirty="0"/>
              <a:t>번 이면 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if( </a:t>
            </a:r>
            <a:r>
              <a:rPr lang="en-US" altLang="ko-KR" sz="1300" dirty="0" err="1"/>
              <a:t>dance_number</a:t>
            </a:r>
            <a:r>
              <a:rPr lang="en-US" altLang="ko-KR" sz="1300" dirty="0"/>
              <a:t> == 4 ){</a:t>
            </a:r>
          </a:p>
          <a:p>
            <a:r>
              <a:rPr lang="en-US" altLang="ko-KR" sz="1300" dirty="0"/>
              <a:t>        // </a:t>
            </a:r>
            <a:r>
              <a:rPr lang="ko-KR" altLang="en-US" sz="1300" dirty="0"/>
              <a:t>오른쪽 다리 벌리기 댄스</a:t>
            </a:r>
          </a:p>
          <a:p>
            <a:r>
              <a:rPr lang="ko-KR" altLang="en-US" sz="1300" dirty="0"/>
              <a:t>        </a:t>
            </a:r>
            <a:r>
              <a:rPr lang="en-US" altLang="ko-KR" sz="1300" dirty="0"/>
              <a:t>servo_11.write(45);</a:t>
            </a:r>
          </a:p>
          <a:p>
            <a:r>
              <a:rPr lang="en-US" altLang="ko-KR" sz="1300" dirty="0"/>
              <a:t>        delay(1000);</a:t>
            </a:r>
          </a:p>
          <a:p>
            <a:r>
              <a:rPr lang="en-US" altLang="ko-KR" sz="1300" dirty="0"/>
              <a:t>        servo_11.write(90);</a:t>
            </a:r>
          </a:p>
          <a:p>
            <a:r>
              <a:rPr lang="en-US" altLang="ko-KR" sz="1300" dirty="0"/>
              <a:t>        delay(1000);</a:t>
            </a:r>
          </a:p>
          <a:p>
            <a:r>
              <a:rPr lang="en-US" altLang="ko-KR" sz="1300" dirty="0"/>
              <a:t>    }</a:t>
            </a:r>
          </a:p>
          <a:p>
            <a:r>
              <a:rPr lang="en-US" altLang="ko-KR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70083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828006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하기위해  </a:t>
            </a:r>
            <a:r>
              <a:rPr lang="en-US" altLang="ko-KR" sz="1400" dirty="0" err="1"/>
              <a:t>random_</a:t>
            </a:r>
            <a:r>
              <a:rPr lang="en-US" altLang="ko-KR" sz="1400" err="1"/>
              <a:t>dance</a:t>
            </a:r>
            <a:r>
              <a:rPr lang="en-US" altLang="ko-KR" sz="1400"/>
              <a:t>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171" y="1260054"/>
            <a:ext cx="6192688" cy="82945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import </a:t>
            </a:r>
            <a:r>
              <a:rPr lang="en-US" altLang="ko-KR" sz="1300" dirty="0" err="1"/>
              <a:t>dancingbot_python.header</a:t>
            </a:r>
            <a:r>
              <a:rPr lang="en-US" altLang="ko-KR" sz="1300" dirty="0"/>
              <a:t> as servo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ko-KR" altLang="en-US" sz="13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3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명령어를 불러옵니다</a:t>
            </a:r>
          </a:p>
          <a:p>
            <a:r>
              <a:rPr lang="en-US" altLang="ko-KR" sz="1300" dirty="0"/>
              <a:t>import random</a:t>
            </a:r>
          </a:p>
          <a:p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랜덤 함수를 사용하기위해 명령어를 불러옵니다</a:t>
            </a:r>
          </a:p>
          <a:p>
            <a:r>
              <a:rPr lang="en-US" altLang="ko-KR" sz="1300" dirty="0"/>
              <a:t>def setup():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(1)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처음 </a:t>
            </a:r>
            <a:r>
              <a:rPr lang="ko-KR" altLang="en-US" sz="1300" dirty="0" err="1">
                <a:solidFill>
                  <a:srgbClr val="FF0000"/>
                </a:solidFill>
              </a:rPr>
              <a:t>전윈이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ko-KR" altLang="en-US" sz="1300" dirty="0" err="1">
                <a:solidFill>
                  <a:srgbClr val="FF0000"/>
                </a:solidFill>
              </a:rPr>
              <a:t>켜진후</a:t>
            </a:r>
            <a:r>
              <a:rPr lang="en-US" altLang="ko-KR" sz="1300" dirty="0">
                <a:solidFill>
                  <a:srgbClr val="FF0000"/>
                </a:solidFill>
              </a:rPr>
              <a:t>, 1</a:t>
            </a:r>
            <a:r>
              <a:rPr lang="ko-KR" altLang="en-US" sz="1300" dirty="0">
                <a:solidFill>
                  <a:srgbClr val="FF0000"/>
                </a:solidFill>
              </a:rPr>
              <a:t>초간 대기합니다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(8,90)	</a:t>
            </a:r>
            <a:r>
              <a:rPr lang="en-US" altLang="ko-KR" sz="1300" dirty="0">
                <a:solidFill>
                  <a:srgbClr val="FF0000"/>
                </a:solidFill>
              </a:rPr>
              <a:t>#8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(9,90)	</a:t>
            </a:r>
            <a:r>
              <a:rPr lang="en-US" altLang="ko-KR" sz="1300" dirty="0">
                <a:solidFill>
                  <a:srgbClr val="FF0000"/>
                </a:solidFill>
              </a:rPr>
              <a:t>#9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(10,90)	</a:t>
            </a:r>
            <a:r>
              <a:rPr lang="en-US" altLang="ko-KR" sz="1300" dirty="0">
                <a:solidFill>
                  <a:srgbClr val="FF0000"/>
                </a:solidFill>
              </a:rPr>
              <a:t>#10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(11,90)	</a:t>
            </a:r>
            <a:r>
              <a:rPr lang="en-US" altLang="ko-KR" sz="1300" dirty="0">
                <a:solidFill>
                  <a:srgbClr val="FF0000"/>
                </a:solidFill>
              </a:rPr>
              <a:t>#11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(2)	</a:t>
            </a:r>
            <a:r>
              <a:rPr lang="en-US" altLang="ko-KR" sz="1300" dirty="0">
                <a:solidFill>
                  <a:srgbClr val="FF0000"/>
                </a:solidFill>
              </a:rPr>
              <a:t>#loop </a:t>
            </a:r>
            <a:r>
              <a:rPr lang="ko-KR" altLang="en-US" sz="13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endParaRPr lang="ko-KR" altLang="en-US" sz="1300" dirty="0"/>
          </a:p>
          <a:p>
            <a:r>
              <a:rPr lang="en-US" altLang="ko-KR" sz="1300" dirty="0"/>
              <a:t>def loop():</a:t>
            </a:r>
          </a:p>
          <a:p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무한히 반복됩니다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number = </a:t>
            </a:r>
            <a:r>
              <a:rPr lang="en-US" altLang="ko-KR" sz="1300" dirty="0" err="1"/>
              <a:t>random.randrange</a:t>
            </a:r>
            <a:r>
              <a:rPr lang="en-US" altLang="ko-KR" sz="1300" dirty="0"/>
              <a:t>(1,5)	</a:t>
            </a:r>
            <a:r>
              <a:rPr lang="en-US" altLang="ko-KR" sz="1300" dirty="0">
                <a:solidFill>
                  <a:srgbClr val="FF0000"/>
                </a:solidFill>
              </a:rPr>
              <a:t>#1</a:t>
            </a:r>
            <a:r>
              <a:rPr lang="ko-KR" altLang="en-US" sz="1300" dirty="0">
                <a:solidFill>
                  <a:srgbClr val="FF0000"/>
                </a:solidFill>
              </a:rPr>
              <a:t>이상</a:t>
            </a:r>
            <a:r>
              <a:rPr lang="en-US" altLang="ko-KR" sz="1300" dirty="0">
                <a:solidFill>
                  <a:srgbClr val="FF0000"/>
                </a:solidFill>
              </a:rPr>
              <a:t>, 5</a:t>
            </a:r>
            <a:r>
              <a:rPr lang="ko-KR" altLang="en-US" sz="1300" dirty="0">
                <a:solidFill>
                  <a:srgbClr val="FF0000"/>
                </a:solidFill>
              </a:rPr>
              <a:t>미만의 난수 생성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print(number)	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생성된 난수 보여주기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if(number == 1):		</a:t>
            </a:r>
            <a:r>
              <a:rPr lang="en-US" altLang="ko-KR" sz="1300" dirty="0">
                <a:solidFill>
                  <a:srgbClr val="FF0000"/>
                </a:solidFill>
              </a:rPr>
              <a:t>#1</a:t>
            </a:r>
            <a:r>
              <a:rPr lang="ko-KR" altLang="en-US" sz="1300" dirty="0">
                <a:solidFill>
                  <a:srgbClr val="FF0000"/>
                </a:solidFill>
              </a:rPr>
              <a:t>번이면 </a:t>
            </a:r>
            <a:r>
              <a:rPr lang="ko-KR" altLang="en-US" sz="1300" dirty="0" err="1">
                <a:solidFill>
                  <a:srgbClr val="FF0000"/>
                </a:solidFill>
              </a:rPr>
              <a:t>왼쪽발</a:t>
            </a:r>
            <a:r>
              <a:rPr lang="ko-KR" altLang="en-US" sz="1300" dirty="0">
                <a:solidFill>
                  <a:srgbClr val="FF0000"/>
                </a:solidFill>
              </a:rPr>
              <a:t> 들어올리기</a:t>
            </a:r>
          </a:p>
          <a:p>
            <a:r>
              <a:rPr lang="ko-KR" altLang="en-US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(8,45)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(1)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(8,90)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(1)</a:t>
            </a:r>
          </a:p>
          <a:p>
            <a:r>
              <a:rPr lang="en-US" altLang="ko-KR" sz="1300" dirty="0"/>
              <a:t>    if(number == 2):		</a:t>
            </a:r>
            <a:r>
              <a:rPr lang="en-US" altLang="ko-KR" sz="1300" dirty="0">
                <a:solidFill>
                  <a:srgbClr val="FF0000"/>
                </a:solidFill>
              </a:rPr>
              <a:t>#2</a:t>
            </a:r>
            <a:r>
              <a:rPr lang="ko-KR" altLang="en-US" sz="1300" dirty="0">
                <a:solidFill>
                  <a:srgbClr val="FF0000"/>
                </a:solidFill>
              </a:rPr>
              <a:t>번이면 오른쪽발 들어올리기</a:t>
            </a:r>
          </a:p>
          <a:p>
            <a:r>
              <a:rPr lang="ko-KR" altLang="en-US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(9,135)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(1)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(9,90)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(1)</a:t>
            </a:r>
          </a:p>
          <a:p>
            <a:r>
              <a:rPr lang="en-US" altLang="ko-KR" sz="1300" dirty="0"/>
              <a:t>    if(number == 3):		</a:t>
            </a:r>
            <a:r>
              <a:rPr lang="en-US" altLang="ko-KR" sz="1300" dirty="0">
                <a:solidFill>
                  <a:srgbClr val="FF0000"/>
                </a:solidFill>
              </a:rPr>
              <a:t>#3</a:t>
            </a:r>
            <a:r>
              <a:rPr lang="ko-KR" altLang="en-US" sz="1300" dirty="0">
                <a:solidFill>
                  <a:srgbClr val="FF0000"/>
                </a:solidFill>
              </a:rPr>
              <a:t>번이면 왼쪽다리 벌리기</a:t>
            </a:r>
          </a:p>
          <a:p>
            <a:r>
              <a:rPr lang="ko-KR" altLang="en-US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(10,135)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(1)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(10,90)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(1)</a:t>
            </a:r>
          </a:p>
          <a:p>
            <a:r>
              <a:rPr lang="en-US" altLang="ko-KR" sz="1300" dirty="0"/>
              <a:t>    if(number == 4):	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번이면 오른쪽다리 벌리기</a:t>
            </a:r>
          </a:p>
          <a:p>
            <a:r>
              <a:rPr lang="ko-KR" altLang="en-US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(11,45)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(1)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(11,90)</a:t>
            </a:r>
          </a:p>
          <a:p>
            <a:r>
              <a:rPr lang="en-US" altLang="ko-KR" sz="1300" dirty="0"/>
              <a:t>    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(1)</a:t>
            </a:r>
          </a:p>
          <a:p>
            <a:r>
              <a:rPr lang="en-US" altLang="ko-KR" sz="1300" dirty="0"/>
              <a:t>   </a:t>
            </a:r>
          </a:p>
          <a:p>
            <a:r>
              <a:rPr lang="en-US" altLang="ko-KR" sz="1300" dirty="0"/>
              <a:t>setup()	</a:t>
            </a:r>
            <a:r>
              <a:rPr lang="en-US" altLang="ko-KR" sz="1300" dirty="0">
                <a:solidFill>
                  <a:srgbClr val="FF0000"/>
                </a:solidFill>
              </a:rPr>
              <a:t>#setup</a:t>
            </a:r>
            <a:r>
              <a:rPr lang="ko-KR" altLang="en-US" sz="13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r>
              <a:rPr lang="en-US" altLang="ko-KR" sz="1300" dirty="0"/>
              <a:t>while(True):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무한 반복합니다</a:t>
            </a:r>
          </a:p>
          <a:p>
            <a:r>
              <a:rPr lang="ko-KR" altLang="en-US" sz="1300" dirty="0"/>
              <a:t>    </a:t>
            </a:r>
            <a:r>
              <a:rPr lang="en-US" altLang="ko-KR" sz="1300" dirty="0"/>
              <a:t>loop()	</a:t>
            </a:r>
            <a:r>
              <a:rPr lang="en-US" altLang="ko-KR" sz="1300" dirty="0">
                <a:solidFill>
                  <a:srgbClr val="FF0000"/>
                </a:solidFill>
              </a:rPr>
              <a:t>#loop</a:t>
            </a:r>
            <a:r>
              <a:rPr lang="ko-KR" altLang="en-US" sz="13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06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8082" y="828006"/>
            <a:ext cx="6376759" cy="5303212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ko-KR" altLang="en-US" sz="1300" dirty="0"/>
              <a:t>블록이 많아지니 공간도 부족해지고</a:t>
            </a:r>
            <a:r>
              <a:rPr lang="en-US" altLang="ko-KR" sz="1300" dirty="0"/>
              <a:t>, </a:t>
            </a:r>
            <a:r>
              <a:rPr lang="ko-KR" altLang="en-US" sz="1300" dirty="0"/>
              <a:t>이해하기가 점점 어려워집니다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이런 현상은</a:t>
            </a:r>
            <a:endParaRPr lang="en-US" altLang="ko-KR" sz="1300" dirty="0"/>
          </a:p>
          <a:p>
            <a:pPr fontAlgn="base"/>
            <a:r>
              <a:rPr lang="ko-KR" altLang="en-US" sz="1300" dirty="0"/>
              <a:t>인간이면 모두 겪게 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그래서 생각을 단순화 </a:t>
            </a:r>
            <a:r>
              <a:rPr lang="ko-KR" altLang="en-US" sz="1300" dirty="0" err="1"/>
              <a:t>하기위해</a:t>
            </a:r>
            <a:r>
              <a:rPr lang="ko-KR" altLang="en-US" sz="1300" dirty="0"/>
              <a:t> 함수를 생각해 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함수란 우리가 만든 블록에 이름을 붙이는 것을 말합니다</a:t>
            </a:r>
            <a:r>
              <a:rPr lang="en-US" altLang="ko-KR" sz="1300" dirty="0"/>
              <a:t>.</a:t>
            </a:r>
          </a:p>
          <a:p>
            <a:pPr fontAlgn="base"/>
            <a:endParaRPr lang="en-US" altLang="ko-KR" sz="1300" dirty="0"/>
          </a:p>
          <a:p>
            <a:pPr fontAlgn="base"/>
            <a:r>
              <a:rPr lang="ko-KR" altLang="en-US" sz="1300" dirty="0"/>
              <a:t>함수는 </a:t>
            </a:r>
            <a:r>
              <a:rPr lang="en-US" altLang="ko-KR" sz="1300" dirty="0"/>
              <a:t>1</a:t>
            </a:r>
            <a:r>
              <a:rPr lang="ko-KR" altLang="en-US" sz="1300" dirty="0"/>
              <a:t>가지 기능을 하도록  설정</a:t>
            </a:r>
            <a:r>
              <a:rPr lang="en-US" altLang="ko-KR" sz="1300" dirty="0"/>
              <a:t>(</a:t>
            </a:r>
            <a:r>
              <a:rPr lang="ko-KR" altLang="en-US" sz="1300" dirty="0"/>
              <a:t>정의</a:t>
            </a:r>
            <a:r>
              <a:rPr lang="en-US" altLang="ko-KR" sz="1300" dirty="0"/>
              <a:t>)</a:t>
            </a:r>
            <a:r>
              <a:rPr lang="ko-KR" altLang="en-US" sz="1300" dirty="0"/>
              <a:t>해 놓고</a:t>
            </a:r>
            <a:r>
              <a:rPr lang="en-US" altLang="ko-KR" sz="1300" dirty="0"/>
              <a:t>,  </a:t>
            </a:r>
            <a:r>
              <a:rPr lang="ko-KR" altLang="en-US" sz="1300" dirty="0"/>
              <a:t>프로그램에서 호출해서</a:t>
            </a:r>
            <a:endParaRPr lang="en-US" altLang="ko-KR" sz="1300" dirty="0"/>
          </a:p>
          <a:p>
            <a:pPr fontAlgn="base"/>
            <a:r>
              <a:rPr lang="ko-KR" altLang="en-US" sz="1300" dirty="0"/>
              <a:t>실행하는 형태로 만들면 생각이 좀 단순해 지면서 깔끔하게 정리 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한번</a:t>
            </a:r>
            <a:endParaRPr lang="en-US" altLang="ko-KR" sz="1300" dirty="0"/>
          </a:p>
          <a:p>
            <a:pPr fontAlgn="base"/>
            <a:r>
              <a:rPr lang="ko-KR" altLang="en-US" sz="1300" dirty="0"/>
              <a:t>앞의 </a:t>
            </a:r>
            <a:r>
              <a:rPr lang="ko-KR" altLang="en-US" sz="1300" dirty="0" err="1"/>
              <a:t>난수</a:t>
            </a:r>
            <a:r>
              <a:rPr lang="ko-KR" altLang="en-US" sz="1300" dirty="0"/>
              <a:t> 댄스를 </a:t>
            </a:r>
            <a:r>
              <a:rPr lang="ko-KR" altLang="en-US" sz="1300" dirty="0" err="1"/>
              <a:t>블럭함수를</a:t>
            </a:r>
            <a:r>
              <a:rPr lang="ko-KR" altLang="en-US" sz="1300" dirty="0"/>
              <a:t> 이용하여 해볼까요</a:t>
            </a:r>
            <a:r>
              <a:rPr lang="en-US" altLang="ko-KR" sz="1300" dirty="0"/>
              <a:t>?</a:t>
            </a:r>
          </a:p>
          <a:p>
            <a:pPr fontAlgn="base"/>
            <a:endParaRPr lang="en-US" altLang="ko-KR" sz="1300" dirty="0"/>
          </a:p>
          <a:p>
            <a:pPr fontAlgn="base"/>
            <a:r>
              <a:rPr lang="ko-KR" altLang="en-US" sz="1300" dirty="0"/>
              <a:t>                   메뉴에서 </a:t>
            </a:r>
            <a:r>
              <a:rPr lang="en-US" altLang="ko-KR" sz="1300" dirty="0"/>
              <a:t>               </a:t>
            </a:r>
            <a:r>
              <a:rPr lang="ko-KR" altLang="en-US" sz="1300" dirty="0"/>
              <a:t>를 이용하여 </a:t>
            </a:r>
            <a:r>
              <a:rPr lang="en-US" altLang="ko-KR" sz="1300" dirty="0"/>
              <a:t>5</a:t>
            </a:r>
            <a:r>
              <a:rPr lang="ko-KR" altLang="en-US" sz="1300" dirty="0"/>
              <a:t>개의 함수를 만들어 봅시다</a:t>
            </a:r>
            <a:r>
              <a:rPr lang="en-US" altLang="ko-KR" sz="1300" dirty="0"/>
              <a:t>.  </a:t>
            </a:r>
          </a:p>
          <a:p>
            <a:pPr fontAlgn="base"/>
            <a:r>
              <a:rPr lang="en-US" altLang="ko-KR" sz="1300" dirty="0"/>
              <a:t> 1) </a:t>
            </a:r>
            <a:r>
              <a:rPr lang="ko-KR" altLang="en-US" sz="1300" dirty="0"/>
              <a:t>기본자세                </a:t>
            </a:r>
            <a:r>
              <a:rPr lang="en-US" altLang="ko-KR" sz="1300" dirty="0"/>
              <a:t>:  </a:t>
            </a:r>
            <a:r>
              <a:rPr lang="en-US" altLang="ko-KR" sz="1300" dirty="0" err="1"/>
              <a:t>Set_Basic_Pose</a:t>
            </a:r>
            <a:r>
              <a:rPr lang="en-US" altLang="ko-KR" sz="1300" dirty="0"/>
              <a:t> </a:t>
            </a:r>
          </a:p>
          <a:p>
            <a:pPr fontAlgn="base"/>
            <a:r>
              <a:rPr lang="en-US" altLang="ko-KR" sz="1300" dirty="0"/>
              <a:t> 2)</a:t>
            </a:r>
            <a:r>
              <a:rPr lang="ko-KR" altLang="en-US" sz="1300" dirty="0" err="1"/>
              <a:t>왼쪽발</a:t>
            </a:r>
            <a:r>
              <a:rPr lang="ko-KR" altLang="en-US" sz="1300" dirty="0"/>
              <a:t> </a:t>
            </a:r>
            <a:r>
              <a:rPr lang="ko-KR" altLang="en-US" sz="1300" dirty="0" err="1"/>
              <a:t>들어오리기</a:t>
            </a:r>
            <a:r>
              <a:rPr lang="ko-KR" altLang="en-US" sz="1300" dirty="0"/>
              <a:t>     </a:t>
            </a:r>
            <a:r>
              <a:rPr lang="en-US" altLang="ko-KR" sz="1300" dirty="0"/>
              <a:t>:  </a:t>
            </a:r>
            <a:r>
              <a:rPr lang="en-US" altLang="ko-KR" sz="1300" dirty="0" err="1"/>
              <a:t>Dance_Left_Foot</a:t>
            </a:r>
            <a:endParaRPr lang="en-US" altLang="ko-KR" sz="1300" dirty="0"/>
          </a:p>
          <a:p>
            <a:pPr fontAlgn="base"/>
            <a:r>
              <a:rPr lang="en-US" altLang="ko-KR" sz="1300" dirty="0"/>
              <a:t> 3)</a:t>
            </a:r>
            <a:r>
              <a:rPr lang="ko-KR" altLang="en-US" sz="1300" dirty="0" err="1"/>
              <a:t>오른쪽발</a:t>
            </a:r>
            <a:r>
              <a:rPr lang="ko-KR" altLang="en-US" sz="1300" dirty="0"/>
              <a:t>  </a:t>
            </a:r>
            <a:r>
              <a:rPr lang="ko-KR" altLang="en-US" sz="1300" dirty="0" err="1"/>
              <a:t>들어오리기</a:t>
            </a:r>
            <a:r>
              <a:rPr lang="ko-KR" altLang="en-US" sz="1300" dirty="0"/>
              <a:t> </a:t>
            </a:r>
            <a:r>
              <a:rPr lang="en-US" altLang="ko-KR" sz="1300" dirty="0"/>
              <a:t>:  </a:t>
            </a:r>
            <a:r>
              <a:rPr lang="en-US" altLang="ko-KR" sz="1300" dirty="0" err="1"/>
              <a:t>Dance_Right_Foot</a:t>
            </a:r>
            <a:r>
              <a:rPr lang="en-US" altLang="ko-KR" sz="1300" dirty="0"/>
              <a:t> </a:t>
            </a:r>
          </a:p>
          <a:p>
            <a:pPr fontAlgn="base"/>
            <a:r>
              <a:rPr lang="en-US" altLang="ko-KR" sz="1300" dirty="0"/>
              <a:t> 4)</a:t>
            </a:r>
            <a:r>
              <a:rPr lang="ko-KR" altLang="en-US" sz="1300" dirty="0"/>
              <a:t>왼쪽다리  벌리기       </a:t>
            </a:r>
            <a:r>
              <a:rPr lang="en-US" altLang="ko-KR" sz="1300" dirty="0"/>
              <a:t>:  </a:t>
            </a:r>
            <a:r>
              <a:rPr lang="en-US" altLang="ko-KR" sz="1300" dirty="0" err="1"/>
              <a:t>Dance_Left_Leg</a:t>
            </a:r>
            <a:r>
              <a:rPr lang="en-US" altLang="ko-KR" sz="1300" dirty="0"/>
              <a:t> </a:t>
            </a:r>
          </a:p>
          <a:p>
            <a:pPr fontAlgn="base"/>
            <a:r>
              <a:rPr lang="en-US" altLang="ko-KR" sz="1300" dirty="0"/>
              <a:t> 5)</a:t>
            </a:r>
            <a:r>
              <a:rPr lang="ko-KR" altLang="en-US" sz="1300" dirty="0"/>
              <a:t>오른쪽다리  벌리기    </a:t>
            </a:r>
            <a:r>
              <a:rPr lang="en-US" altLang="ko-KR" sz="1300" dirty="0"/>
              <a:t>:  </a:t>
            </a:r>
            <a:r>
              <a:rPr lang="en-US" altLang="ko-KR" sz="1300" dirty="0" err="1"/>
              <a:t>Dance_Right_Leg</a:t>
            </a:r>
            <a:r>
              <a:rPr lang="en-US" altLang="ko-KR" sz="1300" dirty="0"/>
              <a:t> </a:t>
            </a:r>
          </a:p>
          <a:p>
            <a:pPr fontAlgn="base"/>
            <a:endParaRPr lang="en-US" altLang="ko-KR" sz="1300" dirty="0"/>
          </a:p>
          <a:p>
            <a:pPr fontAlgn="base"/>
            <a:r>
              <a:rPr lang="ko-KR" altLang="en-US" sz="1300" dirty="0"/>
              <a:t>중요한 것은 함수 블록은 </a:t>
            </a:r>
            <a:r>
              <a:rPr lang="en-US" altLang="ko-KR" sz="1300" dirty="0"/>
              <a:t>“</a:t>
            </a:r>
            <a:r>
              <a:rPr lang="ko-KR" altLang="en-US" sz="1300" dirty="0">
                <a:solidFill>
                  <a:srgbClr val="FF0000"/>
                </a:solidFill>
              </a:rPr>
              <a:t>동사</a:t>
            </a:r>
            <a:r>
              <a:rPr lang="en-US" altLang="ko-KR" sz="1300" dirty="0"/>
              <a:t>”</a:t>
            </a:r>
            <a:r>
              <a:rPr lang="ko-KR" altLang="en-US" sz="1300" dirty="0"/>
              <a:t>로 작성하는 것을 원칙으로 합니다</a:t>
            </a:r>
            <a:r>
              <a:rPr lang="en-US" altLang="ko-KR" sz="1300" dirty="0"/>
              <a:t>. </a:t>
            </a:r>
          </a:p>
          <a:p>
            <a:pPr fontAlgn="base"/>
            <a:r>
              <a:rPr lang="en-US" altLang="ko-KR" sz="1300" dirty="0"/>
              <a:t>“</a:t>
            </a:r>
            <a:r>
              <a:rPr lang="ko-KR" altLang="en-US" sz="1300" dirty="0"/>
              <a:t>기능</a:t>
            </a:r>
            <a:r>
              <a:rPr lang="en-US" altLang="ko-KR" sz="1300" dirty="0"/>
              <a:t>( </a:t>
            </a:r>
            <a:r>
              <a:rPr lang="ko-KR" altLang="en-US" sz="1300" dirty="0"/>
              <a:t>동작 </a:t>
            </a:r>
            <a:r>
              <a:rPr lang="en-US" altLang="ko-KR" sz="1300" dirty="0"/>
              <a:t>)</a:t>
            </a:r>
            <a:r>
              <a:rPr lang="ko-KR" altLang="en-US" sz="1300" dirty="0"/>
              <a:t>을 수행해라</a:t>
            </a:r>
            <a:r>
              <a:rPr lang="en-US" altLang="ko-KR" sz="1300" dirty="0"/>
              <a:t>”, </a:t>
            </a:r>
            <a:r>
              <a:rPr lang="ko-KR" altLang="en-US" sz="1300" dirty="0"/>
              <a:t> 하는 의미이기 때문에 동사로</a:t>
            </a:r>
            <a:r>
              <a:rPr lang="en-US" altLang="ko-KR" sz="1300" dirty="0"/>
              <a:t> </a:t>
            </a:r>
            <a:r>
              <a:rPr lang="ko-KR" altLang="en-US" sz="1300" dirty="0"/>
              <a:t>작성합니다</a:t>
            </a:r>
            <a:r>
              <a:rPr lang="en-US" altLang="ko-KR" sz="1300" dirty="0"/>
              <a:t>. </a:t>
            </a:r>
          </a:p>
          <a:p>
            <a:pPr fontAlgn="base"/>
            <a:r>
              <a:rPr lang="en-US" altLang="ko-KR" sz="1300" dirty="0"/>
              <a:t> </a:t>
            </a:r>
            <a:r>
              <a:rPr lang="ko-KR" altLang="en-US" sz="1300" dirty="0"/>
              <a:t>첫 글자는 대문자로 써주면 변수</a:t>
            </a:r>
            <a:r>
              <a:rPr lang="en-US" altLang="ko-KR" sz="1300" dirty="0"/>
              <a:t>(</a:t>
            </a:r>
            <a:r>
              <a:rPr lang="ko-KR" altLang="en-US" sz="1300" dirty="0"/>
              <a:t>소문자로 시작</a:t>
            </a:r>
            <a:r>
              <a:rPr lang="en-US" altLang="ko-KR" sz="1300" dirty="0"/>
              <a:t>)</a:t>
            </a:r>
            <a:r>
              <a:rPr lang="ko-KR" altLang="en-US" sz="1300" dirty="0"/>
              <a:t>와 구분이 됩니다</a:t>
            </a:r>
            <a:r>
              <a:rPr lang="en-US" altLang="ko-KR" sz="1300" dirty="0"/>
              <a:t>.  </a:t>
            </a:r>
            <a:r>
              <a:rPr lang="ko-KR" altLang="en-US" sz="1300" dirty="0"/>
              <a:t>좋은 코딩습관을 만드는 첫 번째 훈련입니다</a:t>
            </a:r>
            <a:r>
              <a:rPr lang="en-US" altLang="ko-KR" sz="1300" dirty="0"/>
              <a:t>.</a:t>
            </a:r>
          </a:p>
          <a:p>
            <a:pPr fontAlgn="base"/>
            <a:endParaRPr lang="en-US" altLang="ko-KR" sz="1300" dirty="0"/>
          </a:p>
          <a:p>
            <a:pPr fontAlgn="base"/>
            <a:r>
              <a:rPr lang="ko-KR" altLang="en-US" sz="1300" dirty="0"/>
              <a:t>    </a:t>
            </a:r>
            <a:r>
              <a:rPr lang="ko-KR" altLang="en-US" sz="1300" dirty="0">
                <a:solidFill>
                  <a:srgbClr val="FF0000"/>
                </a:solidFill>
              </a:rPr>
              <a:t>함수는 동사로 쓰고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반드시 </a:t>
            </a:r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r>
              <a:rPr lang="ko-KR" altLang="en-US" sz="1300" dirty="0">
                <a:solidFill>
                  <a:srgbClr val="FF0000"/>
                </a:solidFill>
              </a:rPr>
              <a:t>가지 기능을 </a:t>
            </a:r>
            <a:r>
              <a:rPr lang="ko-KR" altLang="en-US" sz="1300" dirty="0" err="1">
                <a:solidFill>
                  <a:srgbClr val="FF0000"/>
                </a:solidFill>
              </a:rPr>
              <a:t>해야한다</a:t>
            </a:r>
            <a:r>
              <a:rPr lang="en-US" altLang="ko-KR" sz="1300" dirty="0">
                <a:solidFill>
                  <a:srgbClr val="FF0000"/>
                </a:solidFill>
              </a:rPr>
              <a:t>. </a:t>
            </a:r>
          </a:p>
          <a:p>
            <a:pPr fontAlgn="base"/>
            <a:r>
              <a:rPr lang="en-US" altLang="ko-KR" sz="1300" dirty="0">
                <a:solidFill>
                  <a:srgbClr val="FF0000"/>
                </a:solidFill>
              </a:rPr>
              <a:t>    </a:t>
            </a:r>
            <a:r>
              <a:rPr lang="ko-KR" altLang="en-US" sz="1300" dirty="0" err="1">
                <a:solidFill>
                  <a:srgbClr val="FF0000"/>
                </a:solidFill>
              </a:rPr>
              <a:t>함수명은</a:t>
            </a:r>
            <a:r>
              <a:rPr lang="ko-KR" altLang="en-US" sz="1300" dirty="0">
                <a:solidFill>
                  <a:srgbClr val="FF0000"/>
                </a:solidFill>
              </a:rPr>
              <a:t> 첫 글자를 대문자로 하면 변수와 구분이 쉽게 된다</a:t>
            </a:r>
            <a:r>
              <a:rPr lang="en-US" altLang="ko-KR" sz="1300" dirty="0">
                <a:solidFill>
                  <a:srgbClr val="FF0000"/>
                </a:solidFill>
              </a:rPr>
              <a:t>.</a:t>
            </a:r>
          </a:p>
          <a:p>
            <a:pPr fontAlgn="base"/>
            <a:endParaRPr lang="en-US" altLang="ko-KR" sz="1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54" t="5124" r="2654" b="13340"/>
          <a:stretch/>
        </p:blipFill>
        <p:spPr>
          <a:xfrm>
            <a:off x="2254796" y="2830314"/>
            <a:ext cx="802730" cy="232991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98" y="2844230"/>
            <a:ext cx="1028700" cy="219075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6" y="6012582"/>
            <a:ext cx="2256861" cy="3680544"/>
          </a:xfrm>
          <a:prstGeom prst="rect">
            <a:avLst/>
          </a:prstGeom>
          <a:noFill/>
          <a:ln>
            <a:noFill/>
          </a:ln>
          <a:effectLst>
            <a:glow rad="381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18" y="6732662"/>
            <a:ext cx="3184699" cy="1348021"/>
          </a:xfrm>
          <a:prstGeom prst="rect">
            <a:avLst/>
          </a:prstGeom>
          <a:noFill/>
          <a:ln>
            <a:noFill/>
          </a:ln>
          <a:effectLst>
            <a:glow rad="38100">
              <a:schemeClr val="accent1"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29151" y="755998"/>
            <a:ext cx="2579225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4.5  </a:t>
            </a:r>
            <a:r>
              <a:rPr lang="ko-KR" altLang="en-US" sz="2600" b="1" i="1" dirty="0" err="1"/>
              <a:t>함수만들기</a:t>
            </a:r>
            <a:endParaRPr lang="ko-KR" alt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333405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32098" y="817812"/>
            <a:ext cx="6520775" cy="501898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/>
              <a:t>블록을  호출하면 정의하기로 가고</a:t>
            </a:r>
            <a:r>
              <a:rPr lang="en-US" altLang="ko-KR" sz="1300" dirty="0"/>
              <a:t>,</a:t>
            </a:r>
            <a:r>
              <a:rPr lang="ko-KR" altLang="en-US" sz="1300" dirty="0"/>
              <a:t> 정의하기가 끝나면 다시 돌아오면서 작동합니다</a:t>
            </a:r>
            <a:r>
              <a:rPr lang="en-US" altLang="ko-KR" sz="1300" dirty="0"/>
              <a:t>.</a:t>
            </a:r>
          </a:p>
          <a:p>
            <a:pPr fontAlgn="base"/>
            <a:endParaRPr lang="en-US" altLang="ko-KR" sz="13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8" y="1535735"/>
            <a:ext cx="6596062" cy="8005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5002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828006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</a:t>
            </a:r>
            <a:r>
              <a:rPr lang="ko-KR" altLang="en-US" sz="1400" dirty="0" err="1"/>
              <a:t>하기위해</a:t>
            </a:r>
            <a:r>
              <a:rPr lang="ko-KR" altLang="en-US" sz="1400" dirty="0"/>
              <a:t>  </a:t>
            </a:r>
            <a:r>
              <a:rPr lang="en-US" altLang="ko-KR" sz="1400" dirty="0" err="1"/>
              <a:t>dance_function.ino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171" y="1260054"/>
            <a:ext cx="6192688" cy="85561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#include &lt;</a:t>
            </a:r>
            <a:r>
              <a:rPr lang="en-US" altLang="ko-KR" sz="1100" dirty="0" err="1"/>
              <a:t>Servo.h</a:t>
            </a:r>
            <a:r>
              <a:rPr lang="en-US" altLang="ko-KR" sz="1100" dirty="0"/>
              <a:t>&gt;              </a:t>
            </a:r>
          </a:p>
          <a:p>
            <a:r>
              <a:rPr lang="en-US" altLang="ko-KR" sz="1100" dirty="0"/>
              <a:t>#include &lt;</a:t>
            </a:r>
            <a:r>
              <a:rPr lang="en-US" altLang="ko-KR" sz="1100" dirty="0" err="1"/>
              <a:t>SoftwareSerial.h</a:t>
            </a:r>
            <a:r>
              <a:rPr lang="en-US" altLang="ko-KR" sz="1100" dirty="0"/>
              <a:t>&gt;   // </a:t>
            </a:r>
            <a:r>
              <a:rPr lang="ko-KR" altLang="en-US" sz="1100" dirty="0"/>
              <a:t>시리얼 포트 사용시 필요한 자료 포함</a:t>
            </a:r>
          </a:p>
          <a:p>
            <a:r>
              <a:rPr lang="en-US" altLang="ko-KR" sz="1100" dirty="0"/>
              <a:t>// </a:t>
            </a:r>
            <a:r>
              <a:rPr lang="ko-KR" altLang="en-US" sz="1100" dirty="0" err="1"/>
              <a:t>서보</a:t>
            </a:r>
            <a:r>
              <a:rPr lang="ko-KR" altLang="en-US" sz="1100" dirty="0"/>
              <a:t> 모터 객체  선언 </a:t>
            </a:r>
          </a:p>
          <a:p>
            <a:r>
              <a:rPr lang="en-US" altLang="ko-KR" sz="1100" dirty="0"/>
              <a:t>Servo servo_8;</a:t>
            </a:r>
          </a:p>
          <a:p>
            <a:r>
              <a:rPr lang="en-US" altLang="ko-KR" sz="1100" dirty="0"/>
              <a:t>Servo servo_9;</a:t>
            </a:r>
          </a:p>
          <a:p>
            <a:r>
              <a:rPr lang="en-US" altLang="ko-KR" sz="1100" dirty="0"/>
              <a:t>Servo servo_10;</a:t>
            </a:r>
          </a:p>
          <a:p>
            <a:r>
              <a:rPr lang="en-US" altLang="ko-KR" sz="1100" dirty="0"/>
              <a:t>Servo servo_11;</a:t>
            </a:r>
          </a:p>
          <a:p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; // </a:t>
            </a:r>
            <a:r>
              <a:rPr lang="ko-KR" altLang="en-US" sz="1100" dirty="0"/>
              <a:t>댄스번호 기억을 위한 변수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// </a:t>
            </a:r>
            <a:r>
              <a:rPr lang="ko-KR" altLang="en-US" sz="1100" dirty="0"/>
              <a:t>함수의 원형 선언 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Dance_Right_Foot</a:t>
            </a:r>
            <a:r>
              <a:rPr lang="en-US" altLang="ko-KR" sz="1100" dirty="0"/>
              <a:t>();          // </a:t>
            </a:r>
            <a:r>
              <a:rPr lang="ko-KR" altLang="en-US" sz="1100" dirty="0" err="1"/>
              <a:t>오른쪽발</a:t>
            </a:r>
            <a:r>
              <a:rPr lang="ko-KR" altLang="en-US" sz="1100" dirty="0"/>
              <a:t> 들어올리기 댄스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Dance_Left_Foot</a:t>
            </a:r>
            <a:r>
              <a:rPr lang="en-US" altLang="ko-KR" sz="1100" dirty="0"/>
              <a:t>();           // </a:t>
            </a:r>
            <a:r>
              <a:rPr lang="ko-KR" altLang="en-US" sz="1100" dirty="0" err="1"/>
              <a:t>왼쪽발을</a:t>
            </a:r>
            <a:r>
              <a:rPr lang="ko-KR" altLang="en-US" sz="1100" dirty="0"/>
              <a:t> 들어올리기 댄스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Set_Basic_Pose</a:t>
            </a:r>
            <a:r>
              <a:rPr lang="en-US" altLang="ko-KR" sz="1100" dirty="0"/>
              <a:t>();            // </a:t>
            </a:r>
            <a:r>
              <a:rPr lang="ko-KR" altLang="en-US" sz="1100" dirty="0"/>
              <a:t>기본 자세로 설정 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Dance_Left_Leg</a:t>
            </a:r>
            <a:r>
              <a:rPr lang="en-US" altLang="ko-KR" sz="1100" dirty="0"/>
              <a:t>();            // </a:t>
            </a:r>
            <a:r>
              <a:rPr lang="ko-KR" altLang="en-US" sz="1100" dirty="0"/>
              <a:t>왼다리 벌리기 댄스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Dance_Right_Leg</a:t>
            </a:r>
            <a:r>
              <a:rPr lang="en-US" altLang="ko-KR" sz="1100" dirty="0"/>
              <a:t>();           // </a:t>
            </a:r>
            <a:r>
              <a:rPr lang="ko-KR" altLang="en-US" sz="1100" dirty="0"/>
              <a:t>오른다리 벌리기 댄스 </a:t>
            </a:r>
          </a:p>
          <a:p>
            <a:r>
              <a:rPr lang="en-US" altLang="ko-KR" sz="1100" dirty="0"/>
              <a:t>//--------------------------------------------------------------------------------</a:t>
            </a:r>
          </a:p>
          <a:p>
            <a:r>
              <a:rPr lang="en-US" altLang="ko-KR" sz="1100" dirty="0"/>
              <a:t>// </a:t>
            </a:r>
            <a:r>
              <a:rPr lang="ko-KR" altLang="en-US" sz="1100" dirty="0"/>
              <a:t>초기화 작업</a:t>
            </a:r>
          </a:p>
          <a:p>
            <a:r>
              <a:rPr lang="en-US" altLang="ko-KR" sz="1100" dirty="0"/>
              <a:t>//--------------------------------------------------------------------------------</a:t>
            </a:r>
          </a:p>
          <a:p>
            <a:r>
              <a:rPr lang="en-US" altLang="ko-KR" sz="1100" dirty="0"/>
              <a:t>void setup()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servo_8.attach(8);</a:t>
            </a:r>
          </a:p>
          <a:p>
            <a:r>
              <a:rPr lang="en-US" altLang="ko-KR" sz="1100" dirty="0"/>
              <a:t>    servo_9.attach(9);</a:t>
            </a:r>
          </a:p>
          <a:p>
            <a:r>
              <a:rPr lang="en-US" altLang="ko-KR" sz="1100" dirty="0"/>
              <a:t>    servo_10.attach(10);</a:t>
            </a:r>
          </a:p>
          <a:p>
            <a:r>
              <a:rPr lang="en-US" altLang="ko-KR" sz="1100" dirty="0"/>
              <a:t>    servo_11.attach(11);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randomSeed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analogRead</a:t>
            </a:r>
            <a:r>
              <a:rPr lang="en-US" altLang="ko-KR" sz="1100" dirty="0"/>
              <a:t>(0)); // </a:t>
            </a:r>
            <a:r>
              <a:rPr lang="ko-KR" altLang="en-US" sz="1100" dirty="0" err="1"/>
              <a:t>난수함수</a:t>
            </a:r>
            <a:r>
              <a:rPr lang="ko-KR" altLang="en-US" sz="1100" dirty="0"/>
              <a:t> 사용을 위한 초기화 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Serial.begin</a:t>
            </a:r>
            <a:r>
              <a:rPr lang="en-US" altLang="ko-KR" sz="1100" dirty="0"/>
              <a:t>(9600);  // </a:t>
            </a:r>
            <a:r>
              <a:rPr lang="ko-KR" altLang="en-US" sz="1100" dirty="0"/>
              <a:t>시리얼 속도 설정 </a:t>
            </a:r>
          </a:p>
          <a:p>
            <a:r>
              <a:rPr lang="en-US" altLang="ko-KR" sz="1100" dirty="0"/>
              <a:t>}</a:t>
            </a:r>
          </a:p>
          <a:p>
            <a:endParaRPr lang="en-US" altLang="ko-KR" sz="1100" dirty="0"/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//  </a:t>
            </a:r>
            <a:r>
              <a:rPr lang="ko-KR" altLang="en-US" sz="1100" dirty="0"/>
              <a:t>무한 반복루틴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void loop()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Set_Basic_Pose</a:t>
            </a:r>
            <a:r>
              <a:rPr lang="en-US" altLang="ko-KR" sz="1100" dirty="0"/>
              <a:t>();             // </a:t>
            </a:r>
            <a:r>
              <a:rPr lang="ko-KR" altLang="en-US" sz="1100" dirty="0"/>
              <a:t>기본 자세로 설정 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// </a:t>
            </a:r>
            <a:r>
              <a:rPr lang="ko-KR" altLang="en-US" sz="1100" dirty="0"/>
              <a:t>댄스번호 </a:t>
            </a:r>
            <a:r>
              <a:rPr lang="en-US" altLang="ko-KR" sz="1100" dirty="0"/>
              <a:t>: 1~4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난수를</a:t>
            </a:r>
            <a:r>
              <a:rPr lang="ko-KR" altLang="en-US" sz="1100" dirty="0"/>
              <a:t> 발생</a:t>
            </a:r>
          </a:p>
          <a:p>
            <a:r>
              <a:rPr lang="ko-KR" altLang="en-US" sz="1100" dirty="0"/>
              <a:t>  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 = random(4) + 1 ;       </a:t>
            </a:r>
          </a:p>
          <a:p>
            <a:r>
              <a:rPr lang="en-US" altLang="ko-KR" sz="1100" dirty="0"/>
              <a:t>    if(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 == 1 ){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Dance_Left_Foot</a:t>
            </a:r>
            <a:r>
              <a:rPr lang="en-US" altLang="ko-KR" sz="1100" dirty="0"/>
              <a:t>();       // </a:t>
            </a:r>
            <a:r>
              <a:rPr lang="ko-KR" altLang="en-US" sz="1100" dirty="0" err="1"/>
              <a:t>왼쪽발을</a:t>
            </a:r>
            <a:r>
              <a:rPr lang="ko-KR" altLang="en-US" sz="1100" dirty="0"/>
              <a:t> 들어올리기 댄스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    if(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 == 2 ){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Dance_Right_Foot</a:t>
            </a:r>
            <a:r>
              <a:rPr lang="en-US" altLang="ko-KR" sz="1100" dirty="0"/>
              <a:t>();     // </a:t>
            </a:r>
            <a:r>
              <a:rPr lang="ko-KR" altLang="en-US" sz="1100" dirty="0" err="1"/>
              <a:t>오른쪽발</a:t>
            </a:r>
            <a:r>
              <a:rPr lang="ko-KR" altLang="en-US" sz="1100" dirty="0"/>
              <a:t> 들어올리기 댄스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    if(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 == 3 ){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Dance_Left_Leg</a:t>
            </a:r>
            <a:r>
              <a:rPr lang="en-US" altLang="ko-KR" sz="1100" dirty="0"/>
              <a:t>();       //  </a:t>
            </a:r>
            <a:r>
              <a:rPr lang="ko-KR" altLang="en-US" sz="1100" dirty="0"/>
              <a:t>왼쪽다리 벌리기 댄스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    if(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 == 4 ){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Dance_Right_Leg</a:t>
            </a:r>
            <a:r>
              <a:rPr lang="en-US" altLang="ko-KR" sz="1100" dirty="0"/>
              <a:t>();      // </a:t>
            </a:r>
            <a:r>
              <a:rPr lang="ko-KR" altLang="en-US" sz="1100" dirty="0"/>
              <a:t>오른다리 벌리기 댄스 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}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3570942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7171" y="900014"/>
            <a:ext cx="6192688" cy="92332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//  </a:t>
            </a:r>
            <a:r>
              <a:rPr lang="ko-KR" altLang="en-US" sz="1100" dirty="0"/>
              <a:t>기본자세로 설정한다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Set_Basic_Pose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servo_8.write(90);</a:t>
            </a:r>
          </a:p>
          <a:p>
            <a:r>
              <a:rPr lang="en-US" altLang="ko-KR" sz="1100" dirty="0"/>
              <a:t>    servo_9.write(90);</a:t>
            </a:r>
          </a:p>
          <a:p>
            <a:r>
              <a:rPr lang="en-US" altLang="ko-KR" sz="1100" dirty="0"/>
              <a:t>    servo_10.write(90);</a:t>
            </a:r>
          </a:p>
          <a:p>
            <a:r>
              <a:rPr lang="en-US" altLang="ko-KR" sz="1100" dirty="0"/>
              <a:t>    servo_11.write(90);</a:t>
            </a:r>
          </a:p>
          <a:p>
            <a:r>
              <a:rPr lang="en-US" altLang="ko-KR" sz="1100" dirty="0"/>
              <a:t>    delay(100); // 1</a:t>
            </a:r>
            <a:r>
              <a:rPr lang="ko-KR" altLang="en-US" sz="1100" dirty="0"/>
              <a:t>초 대기 </a:t>
            </a:r>
          </a:p>
          <a:p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//   </a:t>
            </a:r>
            <a:r>
              <a:rPr lang="ko-KR" altLang="en-US" sz="1100" dirty="0" err="1"/>
              <a:t>왼쪽발</a:t>
            </a:r>
            <a:r>
              <a:rPr lang="ko-KR" altLang="en-US" sz="1100" dirty="0"/>
              <a:t> 들어올리기 댄스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Dance_Left_Foot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servo_8.write(45);</a:t>
            </a:r>
          </a:p>
          <a:p>
            <a:r>
              <a:rPr lang="en-US" altLang="ko-KR" sz="1100" dirty="0"/>
              <a:t>    delay(500);</a:t>
            </a:r>
          </a:p>
          <a:p>
            <a:r>
              <a:rPr lang="en-US" altLang="ko-KR" sz="1100" dirty="0"/>
              <a:t>    servo_8.write(90);</a:t>
            </a:r>
          </a:p>
          <a:p>
            <a:r>
              <a:rPr lang="en-US" altLang="ko-KR" sz="1100" dirty="0"/>
              <a:t>    delay(500); // 1</a:t>
            </a:r>
            <a:r>
              <a:rPr lang="ko-KR" altLang="en-US" sz="1100" dirty="0"/>
              <a:t>초 대기 </a:t>
            </a:r>
          </a:p>
          <a:p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//   </a:t>
            </a:r>
            <a:r>
              <a:rPr lang="ko-KR" altLang="en-US" sz="1100" dirty="0" err="1"/>
              <a:t>오른쪽발</a:t>
            </a:r>
            <a:r>
              <a:rPr lang="ko-KR" altLang="en-US" sz="1100" dirty="0"/>
              <a:t> 들어올리기 댄스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Dance_Right_Foot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servo_9.write(135);</a:t>
            </a:r>
          </a:p>
          <a:p>
            <a:r>
              <a:rPr lang="en-US" altLang="ko-KR" sz="1100" dirty="0"/>
              <a:t>    delay(500);</a:t>
            </a:r>
          </a:p>
          <a:p>
            <a:r>
              <a:rPr lang="en-US" altLang="ko-KR" sz="1100" dirty="0"/>
              <a:t>    servo_9.write(90);</a:t>
            </a:r>
          </a:p>
          <a:p>
            <a:r>
              <a:rPr lang="en-US" altLang="ko-KR" sz="1100" dirty="0"/>
              <a:t>    delay(500);</a:t>
            </a:r>
          </a:p>
          <a:p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//   </a:t>
            </a:r>
            <a:r>
              <a:rPr lang="ko-KR" altLang="en-US" sz="1100" dirty="0"/>
              <a:t>왼쪽 다리 벌리기 댄스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Dance_Left_Leg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servo_10.write(135);</a:t>
            </a:r>
          </a:p>
          <a:p>
            <a:r>
              <a:rPr lang="en-US" altLang="ko-KR" sz="1100" dirty="0"/>
              <a:t>    delay(500);</a:t>
            </a:r>
          </a:p>
          <a:p>
            <a:r>
              <a:rPr lang="en-US" altLang="ko-KR" sz="1100" dirty="0"/>
              <a:t>    servo_10.write(90);</a:t>
            </a:r>
          </a:p>
          <a:p>
            <a:r>
              <a:rPr lang="en-US" altLang="ko-KR" sz="1100" dirty="0"/>
              <a:t>    delay(500);</a:t>
            </a:r>
          </a:p>
          <a:p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//   </a:t>
            </a:r>
            <a:r>
              <a:rPr lang="ko-KR" altLang="en-US" sz="1100" dirty="0"/>
              <a:t>오른쪽 다리 벌리기 댄스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Dance_Right_Leg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servo_11.write(45);</a:t>
            </a:r>
          </a:p>
          <a:p>
            <a:r>
              <a:rPr lang="en-US" altLang="ko-KR" sz="1100" dirty="0"/>
              <a:t>    delay(500);</a:t>
            </a:r>
          </a:p>
          <a:p>
            <a:r>
              <a:rPr lang="en-US" altLang="ko-KR" sz="1100" dirty="0"/>
              <a:t>    servo_11.write(90);</a:t>
            </a:r>
          </a:p>
          <a:p>
            <a:r>
              <a:rPr lang="en-US" altLang="ko-KR" sz="1100" dirty="0"/>
              <a:t>    delay(500);</a:t>
            </a:r>
          </a:p>
          <a:p>
            <a:r>
              <a:rPr lang="en-US" altLang="ko-KR" sz="1100" dirty="0"/>
              <a:t>}</a:t>
            </a:r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98891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3525" y="1190193"/>
            <a:ext cx="6376759" cy="8134757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ko-KR" altLang="en-US" sz="1500" dirty="0"/>
              <a:t>  </a:t>
            </a:r>
            <a:r>
              <a:rPr lang="ko-KR" altLang="en-US" sz="1300" dirty="0"/>
              <a:t>처음 프로그래밍을 접하는 학생들이 프로그램 소스코드를 짜는 것은</a:t>
            </a:r>
          </a:p>
          <a:p>
            <a:r>
              <a:rPr lang="ko-KR" altLang="en-US" sz="1300" dirty="0"/>
              <a:t>생각만큼 쉽지 않습니다</a:t>
            </a:r>
            <a:r>
              <a:rPr lang="en-US" altLang="ko-KR" sz="1300" dirty="0"/>
              <a:t>. . </a:t>
            </a:r>
            <a:r>
              <a:rPr lang="ko-KR" altLang="en-US" sz="1300" dirty="0"/>
              <a:t>왜 이런 코드로 </a:t>
            </a:r>
            <a:r>
              <a:rPr lang="ko-KR" altLang="en-US" sz="1300" dirty="0" err="1"/>
              <a:t>짜야하고</a:t>
            </a:r>
            <a:r>
              <a:rPr lang="en-US" altLang="ko-KR" sz="1300" dirty="0"/>
              <a:t>,</a:t>
            </a:r>
            <a:r>
              <a:rPr lang="ko-KR" altLang="en-US" sz="1300" dirty="0"/>
              <a:t> 왜 이렇게 모듈화를 하는지 이해하기가 너무나도 어렵습니다</a:t>
            </a:r>
            <a:r>
              <a:rPr lang="en-US" altLang="ko-KR" sz="1300" dirty="0"/>
              <a:t>.  </a:t>
            </a:r>
            <a:r>
              <a:rPr lang="ko-KR" altLang="en-US" sz="1300" dirty="0"/>
              <a:t>댄싱로봇을 만드는 이유는 복잡하고 어려운 프로그램을  로봇을 만들면서</a:t>
            </a:r>
            <a:r>
              <a:rPr lang="en-US" altLang="ko-KR" sz="1300" dirty="0"/>
              <a:t>,</a:t>
            </a:r>
            <a:r>
              <a:rPr lang="ko-KR" altLang="en-US" sz="1300" dirty="0"/>
              <a:t> 재미있게 학습하기 위해서 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즉 프로젝트 성 코딩 방법을 알기 위해서 입니다</a:t>
            </a:r>
            <a:r>
              <a:rPr lang="en-US" altLang="ko-KR" sz="1300" dirty="0"/>
              <a:t>. </a:t>
            </a:r>
          </a:p>
          <a:p>
            <a:endParaRPr lang="en-US" altLang="ko-KR" sz="1300" dirty="0"/>
          </a:p>
          <a:p>
            <a:r>
              <a:rPr lang="ko-KR" altLang="en-US" sz="1300" dirty="0"/>
              <a:t>참고로 </a:t>
            </a:r>
            <a:r>
              <a:rPr lang="en-US" altLang="ko-KR" sz="1300" dirty="0"/>
              <a:t>C</a:t>
            </a:r>
            <a:r>
              <a:rPr lang="ko-KR" altLang="en-US" sz="1300" dirty="0"/>
              <a:t>언어 문법은 서점에 가서 </a:t>
            </a:r>
            <a:r>
              <a:rPr lang="ko-KR" altLang="en-US" sz="1300" dirty="0" err="1"/>
              <a:t>메뉴얼을</a:t>
            </a:r>
            <a:r>
              <a:rPr lang="ko-KR" altLang="en-US" sz="1300" dirty="0"/>
              <a:t> 사서 천천히  필요한 부분들을 </a:t>
            </a:r>
            <a:endParaRPr lang="en-US" altLang="ko-KR" sz="1300" dirty="0"/>
          </a:p>
          <a:p>
            <a:r>
              <a:rPr lang="ko-KR" altLang="en-US" sz="1300" dirty="0"/>
              <a:t>골라서 학습해 주길 바랍니다</a:t>
            </a:r>
            <a:r>
              <a:rPr lang="en-US" altLang="ko-KR" sz="1300" dirty="0"/>
              <a:t>.  </a:t>
            </a:r>
            <a:r>
              <a:rPr lang="ko-KR" altLang="en-US" sz="1300" dirty="0"/>
              <a:t>프로그램 문법은 </a:t>
            </a:r>
            <a:r>
              <a:rPr lang="ko-KR" altLang="en-US" sz="1300" dirty="0" err="1"/>
              <a:t>암기하는게</a:t>
            </a:r>
            <a:r>
              <a:rPr lang="ko-KR" altLang="en-US" sz="1300" dirty="0"/>
              <a:t> 아니고</a:t>
            </a:r>
            <a:r>
              <a:rPr lang="en-US" altLang="ko-KR" sz="1300" dirty="0"/>
              <a:t>,</a:t>
            </a:r>
          </a:p>
          <a:p>
            <a:r>
              <a:rPr lang="ko-KR" altLang="en-US" sz="1300" dirty="0"/>
              <a:t>필요할 때  책이나 웹사이트 등을  찾아 보면서 필요한 </a:t>
            </a:r>
            <a:r>
              <a:rPr lang="ko-KR" altLang="en-US" sz="1300" dirty="0" err="1"/>
              <a:t>부분문</a:t>
            </a:r>
            <a:r>
              <a:rPr lang="ko-KR" altLang="en-US" sz="1300" dirty="0"/>
              <a:t> 사용하는</a:t>
            </a:r>
            <a:endParaRPr lang="en-US" altLang="ko-KR" sz="1300" dirty="0"/>
          </a:p>
          <a:p>
            <a:r>
              <a:rPr lang="ko-KR" altLang="en-US" sz="1300" dirty="0"/>
              <a:t>것입니다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참고로 어떤 책을 </a:t>
            </a:r>
            <a:r>
              <a:rPr lang="ko-KR" altLang="en-US" sz="1300" dirty="0" err="1"/>
              <a:t>봐야되는지</a:t>
            </a:r>
            <a:r>
              <a:rPr lang="ko-KR" altLang="en-US" sz="1300" dirty="0"/>
              <a:t> 추천해 드리겠습니다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 err="1">
                <a:solidFill>
                  <a:srgbClr val="FF0000"/>
                </a:solidFill>
              </a:rPr>
              <a:t>첫번째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가이드북입니다</a:t>
            </a:r>
            <a:r>
              <a:rPr lang="en-US" altLang="ko-KR" sz="1300" dirty="0">
                <a:solidFill>
                  <a:srgbClr val="FF0000"/>
                </a:solidFill>
              </a:rPr>
              <a:t>.</a:t>
            </a:r>
            <a:r>
              <a:rPr lang="en-US" altLang="ko-KR" sz="1300" dirty="0"/>
              <a:t>  </a:t>
            </a:r>
            <a:r>
              <a:rPr lang="ko-KR" altLang="en-US" sz="1300" dirty="0"/>
              <a:t>문법을 설명하면서 두껍지 않고</a:t>
            </a:r>
            <a:r>
              <a:rPr lang="en-US" altLang="ko-KR" sz="1300" dirty="0"/>
              <a:t>,</a:t>
            </a:r>
            <a:r>
              <a:rPr lang="ko-KR" altLang="en-US" sz="1300" dirty="0"/>
              <a:t> 그림이 많으며</a:t>
            </a:r>
            <a:r>
              <a:rPr lang="en-US" altLang="ko-KR" sz="1300" dirty="0"/>
              <a:t>,</a:t>
            </a:r>
          </a:p>
          <a:p>
            <a:r>
              <a:rPr lang="en-US" altLang="ko-KR" sz="1300" dirty="0"/>
              <a:t>            </a:t>
            </a:r>
            <a:r>
              <a:rPr lang="ko-KR" altLang="en-US" sz="1300" dirty="0"/>
              <a:t>본인이 읽었을 때 편한 책을 삽니다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 err="1">
                <a:solidFill>
                  <a:srgbClr val="FF0000"/>
                </a:solidFill>
              </a:rPr>
              <a:t>두번째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,  </a:t>
            </a:r>
            <a:r>
              <a:rPr lang="ko-KR" altLang="en-US" sz="1300" dirty="0">
                <a:solidFill>
                  <a:srgbClr val="FF0000"/>
                </a:solidFill>
              </a:rPr>
              <a:t>샘플 예제 북입니다</a:t>
            </a:r>
            <a:r>
              <a:rPr lang="en-US" altLang="ko-KR" sz="1300" dirty="0"/>
              <a:t>.  </a:t>
            </a:r>
            <a:r>
              <a:rPr lang="ko-KR" altLang="en-US" sz="1300" dirty="0"/>
              <a:t>특정 함수들이 어떻게 사용이 되어서 </a:t>
            </a:r>
            <a:endParaRPr lang="en-US" altLang="ko-KR" sz="1300" dirty="0"/>
          </a:p>
          <a:p>
            <a:r>
              <a:rPr lang="en-US" altLang="ko-KR" sz="1300" dirty="0"/>
              <a:t>            </a:t>
            </a:r>
            <a:r>
              <a:rPr lang="ko-KR" altLang="en-US" sz="1300" dirty="0"/>
              <a:t>간단한 미니 프로그램형태로 동작하는 샘플이 많이 든 책입니다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 err="1">
                <a:solidFill>
                  <a:srgbClr val="FF0000"/>
                </a:solidFill>
              </a:rPr>
              <a:t>세번째</a:t>
            </a:r>
            <a:r>
              <a:rPr lang="en-US" altLang="ko-KR" sz="1300" dirty="0">
                <a:solidFill>
                  <a:srgbClr val="FF0000"/>
                </a:solidFill>
              </a:rPr>
              <a:t>,   </a:t>
            </a:r>
            <a:r>
              <a:rPr lang="ko-KR" altLang="en-US" sz="1300" dirty="0">
                <a:solidFill>
                  <a:srgbClr val="FF0000"/>
                </a:solidFill>
              </a:rPr>
              <a:t>백과사전식으로 모든 함수에 대해 자세히 설명한 책입니다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r>
              <a:rPr lang="ko-KR" altLang="en-US" sz="1300" dirty="0"/>
              <a:t> 우리는 ‘댄싱 로봇 프로젝트’</a:t>
            </a:r>
            <a:r>
              <a:rPr lang="ko-KR" altLang="en-US" sz="1300" dirty="0" err="1"/>
              <a:t>를</a:t>
            </a:r>
            <a:r>
              <a:rPr lang="ko-KR" altLang="en-US" sz="1300" dirty="0"/>
              <a:t> 통해 필요한 기능들을 체계적으로  하나</a:t>
            </a:r>
            <a:r>
              <a:rPr lang="en-US" altLang="ko-KR" sz="1300" dirty="0"/>
              <a:t>,</a:t>
            </a:r>
            <a:r>
              <a:rPr lang="ko-KR" altLang="en-US" sz="1300" dirty="0"/>
              <a:t>둘 구현해보면서 재미있게 </a:t>
            </a:r>
            <a:r>
              <a:rPr lang="ko-KR" altLang="en-US" sz="1300" dirty="0" err="1"/>
              <a:t>코딩하는</a:t>
            </a:r>
            <a:r>
              <a:rPr lang="ko-KR" altLang="en-US" sz="1300" dirty="0"/>
              <a:t> 과정을 경험하고</a:t>
            </a:r>
            <a:r>
              <a:rPr lang="en-US" altLang="ko-KR" sz="1300" dirty="0"/>
              <a:t>, </a:t>
            </a:r>
            <a:r>
              <a:rPr lang="ko-KR" altLang="en-US" sz="1300" dirty="0"/>
              <a:t>개선을 통해 </a:t>
            </a:r>
            <a:endParaRPr lang="en-US" altLang="ko-KR" sz="1300" dirty="0"/>
          </a:p>
          <a:p>
            <a:r>
              <a:rPr lang="ko-KR" altLang="en-US" sz="1300" dirty="0"/>
              <a:t>프로그래밍에 관한 명확한 이해를 목표로 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이렇게 소스코드를 </a:t>
            </a:r>
            <a:endParaRPr lang="en-US" altLang="ko-KR" sz="1300" dirty="0"/>
          </a:p>
          <a:p>
            <a:r>
              <a:rPr lang="ko-KR" altLang="en-US" sz="1300" dirty="0"/>
              <a:t>개선해나가는 과정들을 반복하다 보면 어느 정도 프로그래밍에 관한 </a:t>
            </a:r>
            <a:endParaRPr lang="en-US" altLang="ko-KR" sz="1300" dirty="0"/>
          </a:p>
          <a:p>
            <a:r>
              <a:rPr lang="en-US" altLang="ko-KR" sz="1300" dirty="0"/>
              <a:t>“</a:t>
            </a:r>
            <a:r>
              <a:rPr lang="ko-KR" altLang="en-US" sz="1300" dirty="0"/>
              <a:t>감</a:t>
            </a:r>
            <a:r>
              <a:rPr lang="en-US" altLang="ko-KR" sz="1300" dirty="0"/>
              <a:t>”</a:t>
            </a:r>
            <a:r>
              <a:rPr lang="ko-KR" altLang="en-US" sz="1300" dirty="0"/>
              <a:t>을 잡을 수 있습니다</a:t>
            </a:r>
            <a:r>
              <a:rPr lang="en-US" altLang="ko-KR" sz="1300" dirty="0"/>
              <a:t>. </a:t>
            </a:r>
          </a:p>
          <a:p>
            <a:endParaRPr lang="en-US" altLang="ko-KR" sz="1300" dirty="0"/>
          </a:p>
          <a:p>
            <a:r>
              <a:rPr lang="en-US" altLang="ko-KR" sz="1300" dirty="0"/>
              <a:t> “</a:t>
            </a:r>
            <a:r>
              <a:rPr lang="ko-KR" altLang="en-US" sz="1300" dirty="0"/>
              <a:t>천리 길도 한 걸음부터라고 했습니다</a:t>
            </a:r>
            <a:r>
              <a:rPr lang="en-US" altLang="ko-KR" sz="1300" dirty="0"/>
              <a:t>.”  </a:t>
            </a:r>
            <a:r>
              <a:rPr lang="ko-KR" altLang="en-US" sz="1300" dirty="0"/>
              <a:t>지금부터 하나씩 차근차근 진행해 봅시다</a:t>
            </a:r>
            <a:r>
              <a:rPr lang="en-US" altLang="ko-KR" sz="1300" dirty="0"/>
              <a:t>. </a:t>
            </a:r>
            <a:r>
              <a:rPr lang="ko-KR" altLang="en-US" sz="1300" dirty="0"/>
              <a:t>코딩공부에는 크게 </a:t>
            </a:r>
            <a:r>
              <a:rPr lang="en-US" altLang="ko-KR" sz="1300" dirty="0"/>
              <a:t>2</a:t>
            </a:r>
            <a:r>
              <a:rPr lang="ko-KR" altLang="en-US" sz="1300" dirty="0"/>
              <a:t>가지 방법이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  </a:t>
            </a:r>
            <a:r>
              <a:rPr lang="ko-KR" altLang="en-US" sz="1300" dirty="0" err="1"/>
              <a:t>한블록을</a:t>
            </a:r>
            <a:r>
              <a:rPr lang="ko-KR" altLang="en-US" sz="1300" dirty="0"/>
              <a:t> 이용해서 블록을 이용해 알고리즘을 세우는 연습을 하고</a:t>
            </a:r>
            <a:r>
              <a:rPr lang="en-US" altLang="ko-KR" sz="1300" dirty="0"/>
              <a:t>, </a:t>
            </a:r>
            <a:r>
              <a:rPr lang="ko-KR" altLang="en-US" sz="1300" dirty="0"/>
              <a:t>실행해 보면서 로봇의 움직임을 볼 수 있습니다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장난감을 가지고 놀듯이 </a:t>
            </a:r>
            <a:r>
              <a:rPr lang="ko-KR" altLang="en-US" sz="1300" dirty="0" err="1"/>
              <a:t>블럭안에</a:t>
            </a:r>
            <a:r>
              <a:rPr lang="ko-KR" altLang="en-US" sz="1300" dirty="0"/>
              <a:t> 값을 고쳐보세요</a:t>
            </a:r>
            <a:r>
              <a:rPr lang="en-US" altLang="ko-KR" sz="1300" dirty="0"/>
              <a:t>! </a:t>
            </a:r>
          </a:p>
          <a:p>
            <a:endParaRPr lang="en-US" altLang="ko-KR" sz="1300" dirty="0"/>
          </a:p>
          <a:p>
            <a:r>
              <a:rPr lang="en-US" altLang="ko-KR" sz="1300" dirty="0"/>
              <a:t> </a:t>
            </a:r>
            <a:r>
              <a:rPr lang="ko-KR" altLang="en-US" sz="1300" dirty="0"/>
              <a:t>또 다른 방법은  </a:t>
            </a:r>
            <a:r>
              <a:rPr lang="ko-KR" altLang="en-US" sz="1300" dirty="0" err="1"/>
              <a:t>한블록에서</a:t>
            </a:r>
            <a:r>
              <a:rPr lang="ko-KR" altLang="en-US" sz="1300" dirty="0"/>
              <a:t> 나온 </a:t>
            </a:r>
            <a:r>
              <a:rPr lang="en-US" altLang="ko-KR" sz="1300" dirty="0"/>
              <a:t>C</a:t>
            </a:r>
            <a:r>
              <a:rPr lang="ko-KR" altLang="en-US" sz="1300" dirty="0"/>
              <a:t>언어 코드를 블록 복사해서  </a:t>
            </a:r>
            <a:r>
              <a:rPr lang="ko-KR" altLang="en-US" sz="1300" dirty="0" err="1"/>
              <a:t>아두이노</a:t>
            </a:r>
            <a:r>
              <a:rPr lang="ko-KR" altLang="en-US" sz="1300" dirty="0"/>
              <a:t> 개발환경</a:t>
            </a:r>
            <a:endParaRPr lang="en-US" altLang="ko-KR" sz="1300" dirty="0"/>
          </a:p>
          <a:p>
            <a:r>
              <a:rPr lang="en-US" altLang="ko-KR" sz="1300" dirty="0"/>
              <a:t>(</a:t>
            </a:r>
            <a:r>
              <a:rPr lang="ko-KR" altLang="en-US" sz="1300" dirty="0"/>
              <a:t>스케치</a:t>
            </a:r>
            <a:r>
              <a:rPr lang="en-US" altLang="ko-KR" sz="1300" dirty="0"/>
              <a:t>)</a:t>
            </a:r>
            <a:r>
              <a:rPr lang="ko-KR" altLang="en-US" sz="1300" dirty="0"/>
              <a:t>에서  직접 코드를 고치는 방법이 있습니다</a:t>
            </a:r>
            <a:r>
              <a:rPr lang="en-US" altLang="ko-KR" sz="1300" dirty="0"/>
              <a:t>.  </a:t>
            </a:r>
            <a:r>
              <a:rPr lang="ko-KR" altLang="en-US" sz="1300" dirty="0" err="1"/>
              <a:t>레벌업이</a:t>
            </a:r>
            <a:r>
              <a:rPr lang="ko-KR" altLang="en-US" sz="1300" dirty="0"/>
              <a:t> 되어가는 과정입니다</a:t>
            </a:r>
            <a:r>
              <a:rPr lang="en-US" altLang="ko-KR" sz="1300" dirty="0"/>
              <a:t>.  </a:t>
            </a:r>
            <a:r>
              <a:rPr lang="ko-KR" altLang="en-US" sz="1300" dirty="0"/>
              <a:t>처음에는 어색해도 프로그램을 </a:t>
            </a:r>
            <a:r>
              <a:rPr lang="ko-KR" altLang="en-US" sz="1300" dirty="0" err="1"/>
              <a:t>개발하는것은</a:t>
            </a:r>
            <a:r>
              <a:rPr lang="ko-KR" altLang="en-US" sz="1300" dirty="0"/>
              <a:t> 이렇게 코드를 </a:t>
            </a:r>
            <a:r>
              <a:rPr lang="ko-KR" altLang="en-US" sz="1300" dirty="0" err="1"/>
              <a:t>작성고</a:t>
            </a:r>
            <a:r>
              <a:rPr lang="en-US" altLang="ko-KR" sz="1300" dirty="0"/>
              <a:t>, </a:t>
            </a:r>
            <a:r>
              <a:rPr lang="ko-KR" altLang="en-US" sz="1300" dirty="0"/>
              <a:t>고치는 것입니다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처음엔 블록을 이용해서 익히고</a:t>
            </a:r>
            <a:r>
              <a:rPr lang="en-US" altLang="ko-KR" sz="1300" dirty="0"/>
              <a:t>, </a:t>
            </a:r>
            <a:r>
              <a:rPr lang="ko-KR" altLang="en-US" sz="1300" dirty="0"/>
              <a:t>소스코드를 보면서  블록이 하는 부분</a:t>
            </a:r>
            <a:endParaRPr lang="en-US" altLang="ko-KR" sz="1300" dirty="0"/>
          </a:p>
          <a:p>
            <a:r>
              <a:rPr lang="ko-KR" altLang="en-US" sz="1300" dirty="0"/>
              <a:t>을 넣었다 뺐다 하면서 소스코드가 어떻게 바뀌는지 봅니다</a:t>
            </a:r>
            <a:r>
              <a:rPr lang="en-US" altLang="ko-KR" sz="1300" dirty="0"/>
              <a:t>.</a:t>
            </a:r>
          </a:p>
          <a:p>
            <a:r>
              <a:rPr lang="ko-KR" altLang="en-US" sz="1300" dirty="0"/>
              <a:t>나중에는 스스로   </a:t>
            </a:r>
            <a:r>
              <a:rPr lang="en-US" altLang="ko-KR" sz="1300" dirty="0"/>
              <a:t>C</a:t>
            </a:r>
            <a:r>
              <a:rPr lang="ko-KR" altLang="en-US" sz="1300" dirty="0"/>
              <a:t>코드를  개발해야  됩니다</a:t>
            </a:r>
            <a:r>
              <a:rPr lang="en-US" altLang="ko-KR" sz="1300" dirty="0"/>
              <a:t>. </a:t>
            </a:r>
          </a:p>
          <a:p>
            <a:endParaRPr lang="en-US" altLang="ko-KR" sz="1300" dirty="0"/>
          </a:p>
          <a:p>
            <a:r>
              <a:rPr lang="ko-KR" altLang="en-US" sz="1300" dirty="0"/>
              <a:t>마지막으로 부탁하고 싶은 것은</a:t>
            </a:r>
            <a:r>
              <a:rPr lang="en-US" altLang="ko-KR" sz="1300" dirty="0"/>
              <a:t>,  “</a:t>
            </a:r>
            <a:r>
              <a:rPr lang="ko-KR" altLang="en-US" sz="1300" dirty="0"/>
              <a:t>손이 게으르면 안됩니다</a:t>
            </a:r>
            <a:r>
              <a:rPr lang="en-US" altLang="ko-KR" sz="1300" dirty="0"/>
              <a:t>.” </a:t>
            </a:r>
            <a:r>
              <a:rPr lang="ko-KR" altLang="en-US" sz="1300" dirty="0"/>
              <a:t>조금 이해가 가지 않더라도 </a:t>
            </a:r>
            <a:r>
              <a:rPr lang="ko-KR" altLang="en-US" sz="1300" dirty="0" err="1"/>
              <a:t>한문장</a:t>
            </a:r>
            <a:r>
              <a:rPr lang="ko-KR" altLang="en-US" sz="1300" dirty="0"/>
              <a:t> 치고 실행해 보면서 감을 잡을 수 도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이점 명심하세요</a:t>
            </a:r>
            <a:r>
              <a:rPr lang="en-US" altLang="ko-KR" sz="1300" dirty="0"/>
              <a:t>!</a:t>
            </a:r>
          </a:p>
          <a:p>
            <a:endParaRPr lang="en-US" altLang="ko-KR" sz="1300" dirty="0"/>
          </a:p>
          <a:p>
            <a:endParaRPr lang="en-US" altLang="ko-KR" sz="13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60090" y="755998"/>
            <a:ext cx="1761694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ko-KR" altLang="en-US" sz="2400" b="1" i="1" dirty="0"/>
              <a:t> 코딩 기본 </a:t>
            </a:r>
          </a:p>
        </p:txBody>
      </p:sp>
    </p:spTree>
    <p:extLst>
      <p:ext uri="{BB962C8B-B14F-4D97-AF65-F5344CB8AC3E}">
        <p14:creationId xmlns:p14="http://schemas.microsoft.com/office/powerpoint/2010/main" val="1802907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1" y="828006"/>
            <a:ext cx="61926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dance_function.py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171" y="1260054"/>
            <a:ext cx="6192688" cy="85561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import </a:t>
            </a:r>
            <a:r>
              <a:rPr lang="en-US" altLang="ko-KR" sz="1100" dirty="0" err="1"/>
              <a:t>dancingbot_python.header</a:t>
            </a:r>
            <a:r>
              <a:rPr lang="en-US" altLang="ko-KR" sz="1100" dirty="0"/>
              <a:t> as servo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1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명령어를 불러옵니다</a:t>
            </a:r>
          </a:p>
          <a:p>
            <a:r>
              <a:rPr lang="en-US" altLang="ko-KR" sz="1100" dirty="0"/>
              <a:t>import random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랜덤 함수를 사용하기위해 명령어를 불러옵니다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ko-KR" altLang="en-US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def </a:t>
            </a:r>
            <a:r>
              <a:rPr lang="en-US" altLang="ko-KR" sz="1100" dirty="0" err="1"/>
              <a:t>basicPose</a:t>
            </a:r>
            <a:r>
              <a:rPr lang="en-US" altLang="ko-KR" sz="1100" dirty="0"/>
              <a:t>():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기본 자세를 잡을 함수를 만듭니다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(8,90)	</a:t>
            </a:r>
            <a:r>
              <a:rPr lang="en-US" altLang="ko-KR" sz="1100" dirty="0">
                <a:solidFill>
                  <a:srgbClr val="FF0000"/>
                </a:solidFill>
              </a:rPr>
              <a:t>#8</a:t>
            </a:r>
            <a:r>
              <a:rPr lang="ko-KR" altLang="en-US" sz="1100" dirty="0">
                <a:solidFill>
                  <a:srgbClr val="FF0000"/>
                </a:solidFill>
              </a:rPr>
              <a:t>번 </a:t>
            </a:r>
            <a:r>
              <a:rPr lang="ko-KR" altLang="en-US" sz="11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90</a:t>
            </a:r>
            <a:r>
              <a:rPr lang="ko-KR" altLang="en-US" sz="11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(9,90)	</a:t>
            </a:r>
            <a:r>
              <a:rPr lang="en-US" altLang="ko-KR" sz="1100" dirty="0">
                <a:solidFill>
                  <a:srgbClr val="FF0000"/>
                </a:solidFill>
              </a:rPr>
              <a:t>#9</a:t>
            </a:r>
            <a:r>
              <a:rPr lang="ko-KR" altLang="en-US" sz="1100" dirty="0">
                <a:solidFill>
                  <a:srgbClr val="FF0000"/>
                </a:solidFill>
              </a:rPr>
              <a:t>번 </a:t>
            </a:r>
            <a:r>
              <a:rPr lang="ko-KR" altLang="en-US" sz="11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90</a:t>
            </a:r>
            <a:r>
              <a:rPr lang="ko-KR" altLang="en-US" sz="11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(10,90)	</a:t>
            </a:r>
            <a:r>
              <a:rPr lang="en-US" altLang="ko-KR" sz="1100" dirty="0">
                <a:solidFill>
                  <a:srgbClr val="FF0000"/>
                </a:solidFill>
              </a:rPr>
              <a:t>#10</a:t>
            </a:r>
            <a:r>
              <a:rPr lang="ko-KR" altLang="en-US" sz="1100" dirty="0">
                <a:solidFill>
                  <a:srgbClr val="FF0000"/>
                </a:solidFill>
              </a:rPr>
              <a:t>번 </a:t>
            </a:r>
            <a:r>
              <a:rPr lang="ko-KR" altLang="en-US" sz="11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90</a:t>
            </a:r>
            <a:r>
              <a:rPr lang="ko-KR" altLang="en-US" sz="11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(11,90)	</a:t>
            </a:r>
            <a:r>
              <a:rPr lang="en-US" altLang="ko-KR" sz="1100" dirty="0">
                <a:solidFill>
                  <a:srgbClr val="FF0000"/>
                </a:solidFill>
              </a:rPr>
              <a:t>#11</a:t>
            </a:r>
            <a:r>
              <a:rPr lang="ko-KR" altLang="en-US" sz="1100" dirty="0">
                <a:solidFill>
                  <a:srgbClr val="FF0000"/>
                </a:solidFill>
              </a:rPr>
              <a:t>번 </a:t>
            </a:r>
            <a:r>
              <a:rPr lang="ko-KR" altLang="en-US" sz="11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90</a:t>
            </a:r>
            <a:r>
              <a:rPr lang="ko-KR" altLang="en-US" sz="11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en-US" altLang="ko-KR" sz="1100" dirty="0"/>
              <a:t>def </a:t>
            </a:r>
            <a:r>
              <a:rPr lang="en-US" altLang="ko-KR" sz="1100" dirty="0" err="1"/>
              <a:t>danceLeftFoot</a:t>
            </a:r>
            <a:r>
              <a:rPr lang="en-US" altLang="ko-KR" sz="1100" dirty="0"/>
              <a:t>():	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 err="1">
                <a:solidFill>
                  <a:srgbClr val="FF0000"/>
                </a:solidFill>
              </a:rPr>
              <a:t>왼쪽발</a:t>
            </a:r>
            <a:r>
              <a:rPr lang="ko-KR" altLang="en-US" sz="1100" dirty="0">
                <a:solidFill>
                  <a:srgbClr val="FF0000"/>
                </a:solidFill>
              </a:rPr>
              <a:t> 들기 함수를 만듭니다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(8,45)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(0.5)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(8,90)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(0.5)	</a:t>
            </a:r>
          </a:p>
          <a:p>
            <a:r>
              <a:rPr lang="en-US" altLang="ko-KR" sz="1100" dirty="0"/>
              <a:t>def </a:t>
            </a:r>
            <a:r>
              <a:rPr lang="en-US" altLang="ko-KR" sz="1100" dirty="0" err="1"/>
              <a:t>danceRightFoot</a:t>
            </a:r>
            <a:r>
              <a:rPr lang="en-US" altLang="ko-KR" sz="1100" dirty="0"/>
              <a:t>():</a:t>
            </a:r>
            <a:r>
              <a:rPr lang="en-US" altLang="ko-KR" sz="1100" dirty="0">
                <a:solidFill>
                  <a:srgbClr val="FF0000"/>
                </a:solidFill>
              </a:rPr>
              <a:t> 		#</a:t>
            </a:r>
            <a:r>
              <a:rPr lang="ko-KR" altLang="en-US" sz="1100" dirty="0">
                <a:solidFill>
                  <a:srgbClr val="FF0000"/>
                </a:solidFill>
              </a:rPr>
              <a:t>오른쪽발 들기 함수를 만듭니다</a:t>
            </a:r>
            <a:endParaRPr lang="en-US" altLang="ko-KR" sz="1100" dirty="0"/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(9,135)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(0.5)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(9,90)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(0.5)		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def </a:t>
            </a:r>
            <a:r>
              <a:rPr lang="en-US" altLang="ko-KR" sz="1100" dirty="0" err="1"/>
              <a:t>danceLeftLeg</a:t>
            </a:r>
            <a:r>
              <a:rPr lang="en-US" altLang="ko-KR" sz="1100" dirty="0"/>
              <a:t>():	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왼쪽다리 벌리기 함수를 만듭니다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(10,135)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(0.5)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(10,90)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(0.5)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def </a:t>
            </a:r>
            <a:r>
              <a:rPr lang="en-US" altLang="ko-KR" sz="1100" dirty="0" err="1"/>
              <a:t>danceRightLeg</a:t>
            </a:r>
            <a:r>
              <a:rPr lang="en-US" altLang="ko-KR" sz="1100" dirty="0"/>
              <a:t>():	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오른쪽다리 벌리기 함수를 만듭니다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(11,45)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(0.5)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(11,90)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(0.5)</a:t>
            </a:r>
          </a:p>
          <a:p>
            <a:r>
              <a:rPr lang="en-US" altLang="ko-KR" sz="1100" dirty="0"/>
              <a:t>def setup():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    #</a:t>
            </a:r>
            <a:r>
              <a:rPr lang="ko-KR" altLang="en-US" sz="11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(2)	</a:t>
            </a:r>
            <a:r>
              <a:rPr lang="en-US" altLang="ko-KR" sz="1100" dirty="0">
                <a:solidFill>
                  <a:srgbClr val="FF0000"/>
                </a:solidFill>
              </a:rPr>
              <a:t>#loop </a:t>
            </a:r>
            <a:r>
              <a:rPr lang="ko-KR" altLang="en-US" sz="11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basicPose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def loop():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    #</a:t>
            </a:r>
            <a:r>
              <a:rPr lang="ko-KR" altLang="en-US" sz="11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무한히 반복됩니다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number = </a:t>
            </a:r>
            <a:r>
              <a:rPr lang="en-US" altLang="ko-KR" sz="1100" dirty="0" err="1"/>
              <a:t>random.randrange</a:t>
            </a:r>
            <a:r>
              <a:rPr lang="en-US" altLang="ko-KR" sz="1100" dirty="0"/>
              <a:t>(1,5)	</a:t>
            </a:r>
            <a:r>
              <a:rPr lang="en-US" altLang="ko-KR" sz="1100" dirty="0">
                <a:solidFill>
                  <a:srgbClr val="FF0000"/>
                </a:solidFill>
              </a:rPr>
              <a:t>#1</a:t>
            </a:r>
            <a:r>
              <a:rPr lang="ko-KR" altLang="en-US" sz="1100" dirty="0">
                <a:solidFill>
                  <a:srgbClr val="FF0000"/>
                </a:solidFill>
              </a:rPr>
              <a:t>이상</a:t>
            </a:r>
            <a:r>
              <a:rPr lang="en-US" altLang="ko-KR" sz="1100" dirty="0">
                <a:solidFill>
                  <a:srgbClr val="FF0000"/>
                </a:solidFill>
              </a:rPr>
              <a:t>, 5</a:t>
            </a:r>
            <a:r>
              <a:rPr lang="ko-KR" altLang="en-US" sz="1100" dirty="0">
                <a:solidFill>
                  <a:srgbClr val="FF0000"/>
                </a:solidFill>
              </a:rPr>
              <a:t>미만의 난수 생성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print(number)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생성된 난수 보여주기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if(number == 1):	</a:t>
            </a:r>
            <a:r>
              <a:rPr lang="en-US" altLang="ko-KR" sz="1100" dirty="0">
                <a:solidFill>
                  <a:srgbClr val="FF0000"/>
                </a:solidFill>
              </a:rPr>
              <a:t>#1</a:t>
            </a:r>
            <a:r>
              <a:rPr lang="ko-KR" altLang="en-US" sz="1100" dirty="0">
                <a:solidFill>
                  <a:srgbClr val="FF0000"/>
                </a:solidFill>
              </a:rPr>
              <a:t>번이면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 err="1"/>
              <a:t>danceLeftFoot</a:t>
            </a:r>
            <a:r>
              <a:rPr lang="en-US" altLang="ko-KR" sz="1100" dirty="0"/>
              <a:t>()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 err="1">
                <a:solidFill>
                  <a:srgbClr val="FF0000"/>
                </a:solidFill>
              </a:rPr>
              <a:t>왼쪽발</a:t>
            </a:r>
            <a:r>
              <a:rPr lang="ko-KR" altLang="en-US" sz="1100" dirty="0">
                <a:solidFill>
                  <a:srgbClr val="FF0000"/>
                </a:solidFill>
              </a:rPr>
              <a:t> 들기 함수 불러오기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    if(number == 2):	</a:t>
            </a:r>
            <a:r>
              <a:rPr lang="en-US" altLang="ko-KR" sz="1100" dirty="0">
                <a:solidFill>
                  <a:srgbClr val="FF0000"/>
                </a:solidFill>
              </a:rPr>
              <a:t>#2</a:t>
            </a:r>
            <a:r>
              <a:rPr lang="ko-KR" altLang="en-US" sz="1100" dirty="0">
                <a:solidFill>
                  <a:srgbClr val="FF0000"/>
                </a:solidFill>
              </a:rPr>
              <a:t>번이면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 err="1"/>
              <a:t>danceRightFoot</a:t>
            </a:r>
            <a:r>
              <a:rPr lang="en-US" altLang="ko-KR" sz="1100" dirty="0"/>
              <a:t>()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오른쪽발 들기 함수 불러오기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    if(number == 3):	</a:t>
            </a:r>
            <a:r>
              <a:rPr lang="en-US" altLang="ko-KR" sz="1100" dirty="0">
                <a:solidFill>
                  <a:srgbClr val="FF0000"/>
                </a:solidFill>
              </a:rPr>
              <a:t>#3</a:t>
            </a:r>
            <a:r>
              <a:rPr lang="ko-KR" altLang="en-US" sz="1100" dirty="0">
                <a:solidFill>
                  <a:srgbClr val="FF0000"/>
                </a:solidFill>
              </a:rPr>
              <a:t>번이면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 err="1"/>
              <a:t>danceLeftLeg</a:t>
            </a:r>
            <a:r>
              <a:rPr lang="en-US" altLang="ko-KR" sz="1100" dirty="0"/>
              <a:t>()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왼쪽 다리 벌리기 함수 불러오기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    if(number == 4):	</a:t>
            </a:r>
            <a:r>
              <a:rPr lang="en-US" altLang="ko-KR" sz="1100" dirty="0">
                <a:solidFill>
                  <a:srgbClr val="FF0000"/>
                </a:solidFill>
              </a:rPr>
              <a:t>#4</a:t>
            </a:r>
            <a:r>
              <a:rPr lang="ko-KR" altLang="en-US" sz="1100" dirty="0">
                <a:solidFill>
                  <a:srgbClr val="FF0000"/>
                </a:solidFill>
              </a:rPr>
              <a:t>번이면</a:t>
            </a:r>
          </a:p>
          <a:p>
            <a:r>
              <a:rPr lang="ko-KR" altLang="en-US" sz="1100" dirty="0"/>
              <a:t>        </a:t>
            </a:r>
            <a:r>
              <a:rPr lang="en-US" altLang="ko-KR" sz="1100" dirty="0" err="1"/>
              <a:t>danceRightLeg</a:t>
            </a:r>
            <a:r>
              <a:rPr lang="en-US" altLang="ko-KR" sz="1100" dirty="0"/>
              <a:t>()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오른쪽 다리 벌리기 함수 불러오기</a:t>
            </a:r>
            <a:endParaRPr lang="en-US" altLang="ko-KR" sz="1100" dirty="0">
              <a:solidFill>
                <a:srgbClr val="FF0000"/>
              </a:solidFill>
            </a:endParaRPr>
          </a:p>
          <a:p>
            <a:endParaRPr lang="en-US" altLang="ko-KR" sz="1100" dirty="0"/>
          </a:p>
          <a:p>
            <a:r>
              <a:rPr lang="en-US" altLang="ko-KR" sz="1100" dirty="0"/>
              <a:t>setup()	</a:t>
            </a:r>
            <a:r>
              <a:rPr lang="en-US" altLang="ko-KR" sz="1100" dirty="0">
                <a:solidFill>
                  <a:srgbClr val="FF0000"/>
                </a:solidFill>
              </a:rPr>
              <a:t>#setup</a:t>
            </a:r>
            <a:r>
              <a:rPr lang="ko-KR" altLang="en-US" sz="11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r>
              <a:rPr lang="en-US" altLang="ko-KR" sz="1100" dirty="0"/>
              <a:t>while(True):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무한 반복합니다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loop()	</a:t>
            </a:r>
            <a:r>
              <a:rPr lang="en-US" altLang="ko-KR" sz="1100" dirty="0">
                <a:solidFill>
                  <a:srgbClr val="FF0000"/>
                </a:solidFill>
              </a:rPr>
              <a:t>#loop</a:t>
            </a:r>
            <a:r>
              <a:rPr lang="ko-KR" altLang="en-US" sz="1100" dirty="0">
                <a:solidFill>
                  <a:srgbClr val="FF0000"/>
                </a:solidFill>
              </a:rPr>
              <a:t>안의 명령어를 무한 반복합니다</a:t>
            </a:r>
          </a:p>
        </p:txBody>
      </p:sp>
    </p:spTree>
    <p:extLst>
      <p:ext uri="{BB962C8B-B14F-4D97-AF65-F5344CB8AC3E}">
        <p14:creationId xmlns:p14="http://schemas.microsoft.com/office/powerpoint/2010/main" val="2335186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32098" y="817812"/>
            <a:ext cx="6520775" cy="3018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300" dirty="0"/>
              <a:t>3) </a:t>
            </a:r>
            <a:r>
              <a:rPr lang="ko-KR" altLang="en-US" sz="1300" dirty="0"/>
              <a:t>부드럽게 동작하는 </a:t>
            </a:r>
            <a:r>
              <a:rPr lang="en-US" altLang="ko-KR" sz="1300" dirty="0"/>
              <a:t>for() </a:t>
            </a:r>
            <a:r>
              <a:rPr lang="ko-KR" altLang="en-US" sz="1300" dirty="0"/>
              <a:t>개념을  이용하는  댄싱 동작으로 개선해 봅시다</a:t>
            </a:r>
            <a:r>
              <a:rPr lang="en-US" altLang="ko-KR" sz="1300" dirty="0"/>
              <a:t>.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383382"/>
            <a:ext cx="600075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0262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828006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하기 위해  </a:t>
            </a:r>
            <a:r>
              <a:rPr lang="en-US" altLang="ko-KR" sz="1400" dirty="0" err="1"/>
              <a:t>dance_for.ino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171" y="1260054"/>
            <a:ext cx="6192688" cy="85561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#include &lt;</a:t>
            </a:r>
            <a:r>
              <a:rPr lang="en-US" altLang="ko-KR" sz="1100" dirty="0" err="1"/>
              <a:t>Servo.h</a:t>
            </a:r>
            <a:r>
              <a:rPr lang="en-US" altLang="ko-KR" sz="1100" dirty="0"/>
              <a:t>&gt;              </a:t>
            </a:r>
          </a:p>
          <a:p>
            <a:r>
              <a:rPr lang="en-US" altLang="ko-KR" sz="1100" dirty="0"/>
              <a:t>#include &lt;</a:t>
            </a:r>
            <a:r>
              <a:rPr lang="en-US" altLang="ko-KR" sz="1100" dirty="0" err="1"/>
              <a:t>SoftwareSerial.h</a:t>
            </a:r>
            <a:r>
              <a:rPr lang="en-US" altLang="ko-KR" sz="1100" dirty="0"/>
              <a:t>&gt;   // </a:t>
            </a:r>
            <a:r>
              <a:rPr lang="ko-KR" altLang="en-US" sz="1100" dirty="0"/>
              <a:t>시리얼 포트 사용시 필요한 자료 포함</a:t>
            </a:r>
          </a:p>
          <a:p>
            <a:r>
              <a:rPr lang="en-US" altLang="ko-KR" sz="1100" dirty="0"/>
              <a:t>// </a:t>
            </a:r>
            <a:r>
              <a:rPr lang="ko-KR" altLang="en-US" sz="1100" dirty="0" err="1"/>
              <a:t>서보</a:t>
            </a:r>
            <a:r>
              <a:rPr lang="ko-KR" altLang="en-US" sz="1100" dirty="0"/>
              <a:t> 모터 객체  선언 </a:t>
            </a:r>
          </a:p>
          <a:p>
            <a:r>
              <a:rPr lang="en-US" altLang="ko-KR" sz="1100" dirty="0"/>
              <a:t>Servo servo_8;</a:t>
            </a:r>
          </a:p>
          <a:p>
            <a:r>
              <a:rPr lang="en-US" altLang="ko-KR" sz="1100" dirty="0"/>
              <a:t>Servo servo_9;</a:t>
            </a:r>
          </a:p>
          <a:p>
            <a:r>
              <a:rPr lang="en-US" altLang="ko-KR" sz="1100" dirty="0"/>
              <a:t>Servo servo_10;</a:t>
            </a:r>
          </a:p>
          <a:p>
            <a:r>
              <a:rPr lang="en-US" altLang="ko-KR" sz="1100" dirty="0"/>
              <a:t>Servo servo_11;</a:t>
            </a:r>
          </a:p>
          <a:p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; // </a:t>
            </a:r>
            <a:r>
              <a:rPr lang="ko-KR" altLang="en-US" sz="1100" dirty="0"/>
              <a:t>댄스번호 기억을 위한 변수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// </a:t>
            </a:r>
            <a:r>
              <a:rPr lang="ko-KR" altLang="en-US" sz="1100" dirty="0"/>
              <a:t>함수의 원형 선언 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Dance_Right_Foot</a:t>
            </a:r>
            <a:r>
              <a:rPr lang="en-US" altLang="ko-KR" sz="1100" dirty="0"/>
              <a:t>();          // </a:t>
            </a:r>
            <a:r>
              <a:rPr lang="ko-KR" altLang="en-US" sz="1100" dirty="0" err="1"/>
              <a:t>오른쪽발</a:t>
            </a:r>
            <a:r>
              <a:rPr lang="ko-KR" altLang="en-US" sz="1100" dirty="0"/>
              <a:t> 들어올리기 댄스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Dance_Left_Foot</a:t>
            </a:r>
            <a:r>
              <a:rPr lang="en-US" altLang="ko-KR" sz="1100" dirty="0"/>
              <a:t>();           // </a:t>
            </a:r>
            <a:r>
              <a:rPr lang="ko-KR" altLang="en-US" sz="1100" dirty="0" err="1"/>
              <a:t>왼쪽발을</a:t>
            </a:r>
            <a:r>
              <a:rPr lang="ko-KR" altLang="en-US" sz="1100" dirty="0"/>
              <a:t> 들어올리기 댄스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Set_Basic_Pose</a:t>
            </a:r>
            <a:r>
              <a:rPr lang="en-US" altLang="ko-KR" sz="1100" dirty="0"/>
              <a:t>();            // </a:t>
            </a:r>
            <a:r>
              <a:rPr lang="ko-KR" altLang="en-US" sz="1100" dirty="0"/>
              <a:t>기본 자세로 설정 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Dance_Left_Leg</a:t>
            </a:r>
            <a:r>
              <a:rPr lang="en-US" altLang="ko-KR" sz="1100" dirty="0"/>
              <a:t>();            // </a:t>
            </a:r>
            <a:r>
              <a:rPr lang="ko-KR" altLang="en-US" sz="1100" dirty="0"/>
              <a:t>왼다리 벌리기 댄스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Dance_Right_Leg</a:t>
            </a:r>
            <a:r>
              <a:rPr lang="en-US" altLang="ko-KR" sz="1100" dirty="0"/>
              <a:t>();           // </a:t>
            </a:r>
            <a:r>
              <a:rPr lang="ko-KR" altLang="en-US" sz="1100" dirty="0"/>
              <a:t>오른다리 벌리기 댄스 </a:t>
            </a:r>
          </a:p>
          <a:p>
            <a:r>
              <a:rPr lang="en-US" altLang="ko-KR" sz="1100" dirty="0"/>
              <a:t>//--------------------------------------------------------------------------------</a:t>
            </a:r>
          </a:p>
          <a:p>
            <a:r>
              <a:rPr lang="en-US" altLang="ko-KR" sz="1100" dirty="0"/>
              <a:t>// </a:t>
            </a:r>
            <a:r>
              <a:rPr lang="ko-KR" altLang="en-US" sz="1100" dirty="0"/>
              <a:t>초기화 작업</a:t>
            </a:r>
          </a:p>
          <a:p>
            <a:r>
              <a:rPr lang="en-US" altLang="ko-KR" sz="1100" dirty="0"/>
              <a:t>//--------------------------------------------------------------------------------</a:t>
            </a:r>
          </a:p>
          <a:p>
            <a:r>
              <a:rPr lang="en-US" altLang="ko-KR" sz="1100" dirty="0"/>
              <a:t>void setup()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servo_8.attach(8);</a:t>
            </a:r>
          </a:p>
          <a:p>
            <a:r>
              <a:rPr lang="en-US" altLang="ko-KR" sz="1100" dirty="0"/>
              <a:t>    servo_9.attach(9);</a:t>
            </a:r>
          </a:p>
          <a:p>
            <a:r>
              <a:rPr lang="en-US" altLang="ko-KR" sz="1100" dirty="0"/>
              <a:t>    servo_10.attach(10);</a:t>
            </a:r>
          </a:p>
          <a:p>
            <a:r>
              <a:rPr lang="en-US" altLang="ko-KR" sz="1100" dirty="0"/>
              <a:t>    servo_11.attach(11);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randomSeed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analogRead</a:t>
            </a:r>
            <a:r>
              <a:rPr lang="en-US" altLang="ko-KR" sz="1100" dirty="0"/>
              <a:t>(0)); // </a:t>
            </a:r>
            <a:r>
              <a:rPr lang="ko-KR" altLang="en-US" sz="1100" dirty="0" err="1"/>
              <a:t>난수함수</a:t>
            </a:r>
            <a:r>
              <a:rPr lang="ko-KR" altLang="en-US" sz="1100" dirty="0"/>
              <a:t> 사용을 위한 초기화 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Serial.begin</a:t>
            </a:r>
            <a:r>
              <a:rPr lang="en-US" altLang="ko-KR" sz="1100" dirty="0"/>
              <a:t>(9600);  // </a:t>
            </a:r>
            <a:r>
              <a:rPr lang="ko-KR" altLang="en-US" sz="1100" dirty="0"/>
              <a:t>시리얼 속도 설정 </a:t>
            </a:r>
          </a:p>
          <a:p>
            <a:r>
              <a:rPr lang="en-US" altLang="ko-KR" sz="1100" dirty="0"/>
              <a:t>}</a:t>
            </a:r>
          </a:p>
          <a:p>
            <a:endParaRPr lang="en-US" altLang="ko-KR" sz="1100" dirty="0"/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//  </a:t>
            </a:r>
            <a:r>
              <a:rPr lang="ko-KR" altLang="en-US" sz="1100" dirty="0"/>
              <a:t>무한 반복루틴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void loop()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Set_Basic_Pose</a:t>
            </a:r>
            <a:r>
              <a:rPr lang="en-US" altLang="ko-KR" sz="1100" dirty="0"/>
              <a:t>();             // </a:t>
            </a:r>
            <a:r>
              <a:rPr lang="ko-KR" altLang="en-US" sz="1100" dirty="0"/>
              <a:t>기본 자세로 설정 </a:t>
            </a:r>
          </a:p>
          <a:p>
            <a:r>
              <a:rPr lang="ko-KR" altLang="en-US" sz="1100" dirty="0"/>
              <a:t>    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// </a:t>
            </a:r>
            <a:r>
              <a:rPr lang="ko-KR" altLang="en-US" sz="1100" dirty="0"/>
              <a:t>댄스번호 </a:t>
            </a:r>
            <a:r>
              <a:rPr lang="en-US" altLang="ko-KR" sz="1100" dirty="0"/>
              <a:t>: 1~4</a:t>
            </a:r>
            <a:r>
              <a:rPr lang="ko-KR" altLang="en-US" sz="1100" dirty="0"/>
              <a:t>의 </a:t>
            </a:r>
            <a:r>
              <a:rPr lang="ko-KR" altLang="en-US" sz="1100" dirty="0" err="1"/>
              <a:t>난수를</a:t>
            </a:r>
            <a:r>
              <a:rPr lang="ko-KR" altLang="en-US" sz="1100" dirty="0"/>
              <a:t> 발생</a:t>
            </a:r>
          </a:p>
          <a:p>
            <a:r>
              <a:rPr lang="ko-KR" altLang="en-US" sz="1100" dirty="0"/>
              <a:t>  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 = random(4) + 1 ;       </a:t>
            </a:r>
          </a:p>
          <a:p>
            <a:r>
              <a:rPr lang="en-US" altLang="ko-KR" sz="1100" dirty="0"/>
              <a:t>    if(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 == 1 ){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Dance_Left_Foot</a:t>
            </a:r>
            <a:r>
              <a:rPr lang="en-US" altLang="ko-KR" sz="1100" dirty="0"/>
              <a:t>();       // </a:t>
            </a:r>
            <a:r>
              <a:rPr lang="ko-KR" altLang="en-US" sz="1100" dirty="0" err="1"/>
              <a:t>왼쪽발을</a:t>
            </a:r>
            <a:r>
              <a:rPr lang="ko-KR" altLang="en-US" sz="1100" dirty="0"/>
              <a:t> 들어올리기 댄스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    if(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 == 2 ){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Dance_Right_Foot</a:t>
            </a:r>
            <a:r>
              <a:rPr lang="en-US" altLang="ko-KR" sz="1100" dirty="0"/>
              <a:t>();     // </a:t>
            </a:r>
            <a:r>
              <a:rPr lang="ko-KR" altLang="en-US" sz="1100" dirty="0" err="1"/>
              <a:t>오른쪽발</a:t>
            </a:r>
            <a:r>
              <a:rPr lang="ko-KR" altLang="en-US" sz="1100" dirty="0"/>
              <a:t> 들어올리기 댄스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    if(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 == 3 ){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Dance_Left_Leg</a:t>
            </a:r>
            <a:r>
              <a:rPr lang="en-US" altLang="ko-KR" sz="1100" dirty="0"/>
              <a:t>();       //  </a:t>
            </a:r>
            <a:r>
              <a:rPr lang="ko-KR" altLang="en-US" sz="1100" dirty="0"/>
              <a:t>왼쪽다리 벌리기 댄스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    if( </a:t>
            </a:r>
            <a:r>
              <a:rPr lang="en-US" altLang="ko-KR" sz="1100" dirty="0" err="1"/>
              <a:t>dance_number</a:t>
            </a:r>
            <a:r>
              <a:rPr lang="en-US" altLang="ko-KR" sz="1100" dirty="0"/>
              <a:t> == 4 ){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Dance_Right_Leg</a:t>
            </a:r>
            <a:r>
              <a:rPr lang="en-US" altLang="ko-KR" sz="1100" dirty="0"/>
              <a:t>();      // </a:t>
            </a:r>
            <a:r>
              <a:rPr lang="ko-KR" altLang="en-US" sz="1100" dirty="0"/>
              <a:t>오른다리 벌리기 댄스 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}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884643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2098" y="781536"/>
            <a:ext cx="6192688" cy="94795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기본자세로 설정한다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servo_8.write(90);</a:t>
            </a:r>
          </a:p>
          <a:p>
            <a:r>
              <a:rPr lang="en-US" altLang="ko-KR" sz="1000" dirty="0"/>
              <a:t>    servo_9.write(90);</a:t>
            </a:r>
          </a:p>
          <a:p>
            <a:r>
              <a:rPr lang="en-US" altLang="ko-KR" sz="1000" dirty="0"/>
              <a:t>    servo_10.write(90);</a:t>
            </a:r>
          </a:p>
          <a:p>
            <a:r>
              <a:rPr lang="en-US" altLang="ko-KR" sz="1000" dirty="0"/>
              <a:t>    servo_11.write(90);</a:t>
            </a:r>
          </a:p>
          <a:p>
            <a:r>
              <a:rPr lang="en-US" altLang="ko-KR" sz="1000" dirty="0"/>
              <a:t>    delay(100); // 0.1</a:t>
            </a:r>
            <a:r>
              <a:rPr lang="ko-KR" altLang="en-US" sz="1000" dirty="0"/>
              <a:t>초 대기 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 </a:t>
            </a:r>
            <a:r>
              <a:rPr lang="ko-KR" altLang="en-US" sz="1000" dirty="0" err="1"/>
              <a:t>왼쪽발</a:t>
            </a:r>
            <a:r>
              <a:rPr lang="ko-KR" altLang="en-US" sz="1000" dirty="0"/>
              <a:t> 들어올리기 댄스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Dance_Left_Foot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    </a:t>
            </a:r>
          </a:p>
          <a:p>
            <a:r>
              <a:rPr lang="en-US" altLang="ko-KR" sz="1000" dirty="0"/>
              <a:t>    // i = 45 ~ 90</a:t>
            </a:r>
            <a:r>
              <a:rPr lang="ko-KR" altLang="en-US" sz="1000" dirty="0"/>
              <a:t>도까지 </a:t>
            </a:r>
            <a:r>
              <a:rPr lang="en-US" altLang="ko-KR" sz="1000" dirty="0"/>
              <a:t>+5</a:t>
            </a:r>
            <a:r>
              <a:rPr lang="ko-KR" altLang="en-US" sz="1000" dirty="0"/>
              <a:t>도씩 까지 증가하면서 반복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for ( i = 45 ; i &lt;= 90 ; i+= 5 ) 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   servo_8.write(i);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i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     </a:t>
            </a:r>
            <a:r>
              <a:rPr lang="en-US" altLang="ko-KR" sz="1000" dirty="0"/>
              <a:t>delay(50);              // 0.05</a:t>
            </a:r>
            <a:r>
              <a:rPr lang="ko-KR" altLang="en-US" sz="1000" dirty="0"/>
              <a:t>초 대기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     </a:t>
            </a:r>
          </a:p>
          <a:p>
            <a:r>
              <a:rPr lang="en-US" altLang="ko-KR" sz="1000" dirty="0"/>
              <a:t>    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 </a:t>
            </a:r>
            <a:r>
              <a:rPr lang="ko-KR" altLang="en-US" sz="1000" dirty="0" err="1"/>
              <a:t>오른쪽발</a:t>
            </a:r>
            <a:r>
              <a:rPr lang="ko-KR" altLang="en-US" sz="1000" dirty="0"/>
              <a:t> 들어올리기 댄스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Dance_Right_Foot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// i = 135 ~ 90</a:t>
            </a:r>
            <a:r>
              <a:rPr lang="ko-KR" altLang="en-US" sz="1000" dirty="0"/>
              <a:t>도까지 </a:t>
            </a:r>
            <a:r>
              <a:rPr lang="en-US" altLang="ko-KR" sz="1000" dirty="0"/>
              <a:t>-5</a:t>
            </a:r>
            <a:r>
              <a:rPr lang="ko-KR" altLang="en-US" sz="1000" dirty="0"/>
              <a:t>도씩 까지 감소하면서 반복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for ( i = 135 ; i &gt;= 90 ; i-= 5 ) 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   servo_9.write(i);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i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     </a:t>
            </a:r>
            <a:r>
              <a:rPr lang="en-US" altLang="ko-KR" sz="1000" dirty="0"/>
              <a:t>delay(50);              // 0.05</a:t>
            </a:r>
            <a:r>
              <a:rPr lang="ko-KR" altLang="en-US" sz="1000" dirty="0"/>
              <a:t>초 대기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     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 </a:t>
            </a:r>
            <a:r>
              <a:rPr lang="ko-KR" altLang="en-US" sz="1000" dirty="0"/>
              <a:t>왼쪽 다리 벌리기 댄스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Dance_Left_Leg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// i = 135 ~ 90</a:t>
            </a:r>
            <a:r>
              <a:rPr lang="ko-KR" altLang="en-US" sz="1000" dirty="0"/>
              <a:t>도까지 </a:t>
            </a:r>
            <a:r>
              <a:rPr lang="en-US" altLang="ko-KR" sz="1000" dirty="0"/>
              <a:t>-5</a:t>
            </a:r>
            <a:r>
              <a:rPr lang="ko-KR" altLang="en-US" sz="1000" dirty="0"/>
              <a:t>도씩 까지 감소하면서 반복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for ( i = 135 ; i &gt;= 90 ; i-= 5 )</a:t>
            </a:r>
          </a:p>
          <a:p>
            <a:r>
              <a:rPr lang="en-US" altLang="ko-KR" sz="1000" dirty="0"/>
              <a:t>    { </a:t>
            </a:r>
          </a:p>
          <a:p>
            <a:r>
              <a:rPr lang="en-US" altLang="ko-KR" sz="1000" dirty="0"/>
              <a:t>         servo_10.write(i);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i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     </a:t>
            </a:r>
            <a:r>
              <a:rPr lang="en-US" altLang="ko-KR" sz="1000" dirty="0"/>
              <a:t>delay(100);              // 0.05</a:t>
            </a:r>
            <a:r>
              <a:rPr lang="ko-KR" altLang="en-US" sz="1000" dirty="0"/>
              <a:t>초 대기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    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 </a:t>
            </a:r>
            <a:r>
              <a:rPr lang="ko-KR" altLang="en-US" sz="1000" dirty="0"/>
              <a:t>오른쪽 다리 벌리기 댄스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Dance_Right_Leg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// i = 45 ~ 90</a:t>
            </a:r>
            <a:r>
              <a:rPr lang="ko-KR" altLang="en-US" sz="1000" dirty="0"/>
              <a:t>도까지 </a:t>
            </a:r>
            <a:r>
              <a:rPr lang="en-US" altLang="ko-KR" sz="1000" dirty="0"/>
              <a:t>+5</a:t>
            </a:r>
            <a:r>
              <a:rPr lang="ko-KR" altLang="en-US" sz="1000" dirty="0"/>
              <a:t>도씩 까지 증가하면서 반복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for ( i = 45 ; i &lt;= 90 ; i+= 5 ) </a:t>
            </a:r>
          </a:p>
          <a:p>
            <a:r>
              <a:rPr lang="en-US" altLang="ko-KR" sz="1000" dirty="0"/>
              <a:t>    { </a:t>
            </a:r>
          </a:p>
          <a:p>
            <a:r>
              <a:rPr lang="en-US" altLang="ko-KR" sz="1000" dirty="0"/>
              <a:t>         servo_11.write(i);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i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     </a:t>
            </a:r>
            <a:r>
              <a:rPr lang="en-US" altLang="ko-KR" sz="1000" dirty="0"/>
              <a:t>delay(50);              // 0.05</a:t>
            </a:r>
            <a:r>
              <a:rPr lang="ko-KR" altLang="en-US" sz="1000" dirty="0"/>
              <a:t>초 대기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     </a:t>
            </a:r>
          </a:p>
          <a:p>
            <a:r>
              <a:rPr lang="en-US" altLang="ko-KR" sz="1000" dirty="0"/>
              <a:t>}</a:t>
            </a:r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757876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828006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dance_for.py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171" y="1260054"/>
            <a:ext cx="6192688" cy="85869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dancingbot_python.header</a:t>
            </a:r>
            <a:r>
              <a:rPr lang="en-US" altLang="ko-KR" sz="1200" dirty="0"/>
              <a:t> as servo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2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명령어를 불러옵니다</a:t>
            </a:r>
          </a:p>
          <a:p>
            <a:r>
              <a:rPr lang="en-US" altLang="ko-KR" sz="1200" dirty="0"/>
              <a:t>import random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랜덤 함수를 사용하기위해 명령어를 불러옵니다</a:t>
            </a:r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기본 자세를 잡을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	</a:t>
            </a:r>
            <a:r>
              <a:rPr lang="en-US" altLang="ko-KR" sz="1200" dirty="0">
                <a:solidFill>
                  <a:srgbClr val="FF0000"/>
                </a:solidFill>
              </a:rPr>
              <a:t>#8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90</a:t>
            </a:r>
            <a:r>
              <a:rPr lang="ko-KR" altLang="en-US" sz="12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	</a:t>
            </a:r>
            <a:r>
              <a:rPr lang="en-US" altLang="ko-KR" sz="1200" dirty="0">
                <a:solidFill>
                  <a:srgbClr val="FF0000"/>
                </a:solidFill>
              </a:rPr>
              <a:t>#9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90</a:t>
            </a:r>
            <a:r>
              <a:rPr lang="ko-KR" altLang="en-US" sz="12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(10,90)	</a:t>
            </a:r>
            <a:r>
              <a:rPr lang="en-US" altLang="ko-KR" sz="1200" dirty="0">
                <a:solidFill>
                  <a:srgbClr val="FF0000"/>
                </a:solidFill>
              </a:rPr>
              <a:t>#10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90</a:t>
            </a:r>
            <a:r>
              <a:rPr lang="ko-KR" altLang="en-US" sz="12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(11,90)	</a:t>
            </a:r>
            <a:r>
              <a:rPr lang="en-US" altLang="ko-KR" sz="1200" dirty="0">
                <a:solidFill>
                  <a:srgbClr val="FF0000"/>
                </a:solidFill>
              </a:rPr>
              <a:t>#11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90</a:t>
            </a:r>
            <a:r>
              <a:rPr lang="ko-KR" altLang="en-US" sz="1200" dirty="0">
                <a:solidFill>
                  <a:srgbClr val="FF0000"/>
                </a:solidFill>
              </a:rPr>
              <a:t>도로 맞춥니다</a:t>
            </a:r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danceLeftFoot</a:t>
            </a:r>
            <a:r>
              <a:rPr lang="en-US" altLang="ko-KR" sz="1200" dirty="0"/>
              <a:t>():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 err="1">
                <a:solidFill>
                  <a:srgbClr val="FF0000"/>
                </a:solidFill>
              </a:rPr>
              <a:t>왼쪽발</a:t>
            </a:r>
            <a:r>
              <a:rPr lang="ko-KR" altLang="en-US" sz="1200" dirty="0">
                <a:solidFill>
                  <a:srgbClr val="FF0000"/>
                </a:solidFill>
              </a:rPr>
              <a:t> 들기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for I in range(45,90,5):	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(8,i);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(0.05)</a:t>
            </a:r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danceRightFoot</a:t>
            </a:r>
            <a:r>
              <a:rPr lang="en-US" altLang="ko-KR" sz="1200" dirty="0"/>
              <a:t>():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오른쪽발 들기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range(135,90,-5):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(9,i);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(0.05)</a:t>
            </a:r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danceLeftLeg</a:t>
            </a:r>
            <a:r>
              <a:rPr lang="en-US" altLang="ko-KR" sz="1200" dirty="0"/>
              <a:t>():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왼쪽다리 벌리기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range(135,90,-5):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(10,i);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(0.05)</a:t>
            </a:r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danceRightLeg</a:t>
            </a:r>
            <a:r>
              <a:rPr lang="en-US" altLang="ko-KR" sz="1200" dirty="0"/>
              <a:t>():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오른쪽다리 벌리기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range(45,90,5):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(11,i);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(0.05)</a:t>
            </a:r>
          </a:p>
          <a:p>
            <a:endParaRPr lang="en-US" altLang="ko-KR" sz="1200" dirty="0"/>
          </a:p>
          <a:p>
            <a:r>
              <a:rPr lang="en-US" altLang="ko-KR" sz="1200" dirty="0"/>
              <a:t>def setup():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(2)	</a:t>
            </a:r>
            <a:r>
              <a:rPr lang="en-US" altLang="ko-KR" sz="1200" dirty="0">
                <a:solidFill>
                  <a:srgbClr val="FF0000"/>
                </a:solidFill>
              </a:rPr>
              <a:t>#loop </a:t>
            </a:r>
            <a:r>
              <a:rPr lang="ko-KR" altLang="en-US" sz="12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def loop():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무한히 반복됩니다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number = </a:t>
            </a:r>
            <a:r>
              <a:rPr lang="en-US" altLang="ko-KR" sz="1200" dirty="0" err="1"/>
              <a:t>random.randrange</a:t>
            </a:r>
            <a:r>
              <a:rPr lang="en-US" altLang="ko-KR" sz="1200" dirty="0"/>
              <a:t>(1,5)	</a:t>
            </a:r>
            <a:r>
              <a:rPr lang="en-US" altLang="ko-KR" sz="1200" dirty="0">
                <a:solidFill>
                  <a:srgbClr val="FF0000"/>
                </a:solidFill>
              </a:rPr>
              <a:t>#1</a:t>
            </a:r>
            <a:r>
              <a:rPr lang="ko-KR" altLang="en-US" sz="1200" dirty="0">
                <a:solidFill>
                  <a:srgbClr val="FF0000"/>
                </a:solidFill>
              </a:rPr>
              <a:t>이상</a:t>
            </a:r>
            <a:r>
              <a:rPr lang="en-US" altLang="ko-KR" sz="1200" dirty="0">
                <a:solidFill>
                  <a:srgbClr val="FF0000"/>
                </a:solidFill>
              </a:rPr>
              <a:t>, 5</a:t>
            </a:r>
            <a:r>
              <a:rPr lang="ko-KR" altLang="en-US" sz="1200" dirty="0">
                <a:solidFill>
                  <a:srgbClr val="FF0000"/>
                </a:solidFill>
              </a:rPr>
              <a:t>미만의 난수 생성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print(number)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생성된 난수 보여주기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if(number == 1):	</a:t>
            </a:r>
            <a:r>
              <a:rPr lang="en-US" altLang="ko-KR" sz="1200" dirty="0">
                <a:solidFill>
                  <a:srgbClr val="FF0000"/>
                </a:solidFill>
              </a:rPr>
              <a:t>#1</a:t>
            </a:r>
            <a:r>
              <a:rPr lang="ko-KR" altLang="en-US" sz="1200" dirty="0">
                <a:solidFill>
                  <a:srgbClr val="FF0000"/>
                </a:solidFill>
              </a:rPr>
              <a:t>번이면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 err="1"/>
              <a:t>danceLeftFoot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 err="1">
                <a:solidFill>
                  <a:srgbClr val="FF0000"/>
                </a:solidFill>
              </a:rPr>
              <a:t>왼쪽발</a:t>
            </a:r>
            <a:r>
              <a:rPr lang="ko-KR" altLang="en-US" sz="1200" dirty="0">
                <a:solidFill>
                  <a:srgbClr val="FF0000"/>
                </a:solidFill>
              </a:rPr>
              <a:t> 들기 함수 불러오기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if(number == 2):	</a:t>
            </a:r>
            <a:r>
              <a:rPr lang="en-US" altLang="ko-KR" sz="1200" dirty="0">
                <a:solidFill>
                  <a:srgbClr val="FF0000"/>
                </a:solidFill>
              </a:rPr>
              <a:t>#2</a:t>
            </a:r>
            <a:r>
              <a:rPr lang="ko-KR" altLang="en-US" sz="1200" dirty="0">
                <a:solidFill>
                  <a:srgbClr val="FF0000"/>
                </a:solidFill>
              </a:rPr>
              <a:t>번이면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 err="1"/>
              <a:t>danceRightFoot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오른쪽발 들기 함수 불러오기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if(number == 3):	</a:t>
            </a:r>
            <a:r>
              <a:rPr lang="en-US" altLang="ko-KR" sz="1200" dirty="0">
                <a:solidFill>
                  <a:srgbClr val="FF0000"/>
                </a:solidFill>
              </a:rPr>
              <a:t>#3</a:t>
            </a:r>
            <a:r>
              <a:rPr lang="ko-KR" altLang="en-US" sz="1200" dirty="0">
                <a:solidFill>
                  <a:srgbClr val="FF0000"/>
                </a:solidFill>
              </a:rPr>
              <a:t>번이면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 err="1"/>
              <a:t>danceLeftLeg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왼쪽 다리 벌리기 함수 불러오기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if(number == 4):	</a:t>
            </a:r>
            <a:r>
              <a:rPr lang="en-US" altLang="ko-KR" sz="1200" dirty="0">
                <a:solidFill>
                  <a:srgbClr val="FF0000"/>
                </a:solidFill>
              </a:rPr>
              <a:t>#4</a:t>
            </a:r>
            <a:r>
              <a:rPr lang="ko-KR" altLang="en-US" sz="1200" dirty="0">
                <a:solidFill>
                  <a:srgbClr val="FF0000"/>
                </a:solidFill>
              </a:rPr>
              <a:t>번이면</a:t>
            </a:r>
          </a:p>
          <a:p>
            <a:r>
              <a:rPr lang="ko-KR" altLang="en-US" sz="1200" dirty="0"/>
              <a:t>        </a:t>
            </a:r>
            <a:r>
              <a:rPr lang="en-US" altLang="ko-KR" sz="1200" dirty="0" err="1"/>
              <a:t>danceRightLeg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오른쪽 다리 벌리기 함수 불러오기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</a:t>
            </a:r>
          </a:p>
          <a:p>
            <a:r>
              <a:rPr lang="en-US" altLang="ko-KR" sz="1200" dirty="0"/>
              <a:t>setup()	</a:t>
            </a:r>
            <a:r>
              <a:rPr lang="en-US" altLang="ko-KR" sz="1200" dirty="0">
                <a:solidFill>
                  <a:srgbClr val="FF0000"/>
                </a:solidFill>
              </a:rPr>
              <a:t>#setup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r>
              <a:rPr lang="en-US" altLang="ko-KR" sz="1200" dirty="0"/>
              <a:t>while(True):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무한 반복합니다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loop()	</a:t>
            </a:r>
            <a:r>
              <a:rPr lang="en-US" altLang="ko-KR" sz="1200" dirty="0">
                <a:solidFill>
                  <a:srgbClr val="FF0000"/>
                </a:solidFill>
              </a:rPr>
              <a:t>#loop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무한 반복합니다</a:t>
            </a:r>
          </a:p>
        </p:txBody>
      </p:sp>
    </p:spTree>
    <p:extLst>
      <p:ext uri="{BB962C8B-B14F-4D97-AF65-F5344CB8AC3E}">
        <p14:creationId xmlns:p14="http://schemas.microsoft.com/office/powerpoint/2010/main" val="1108266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1" y="900014"/>
            <a:ext cx="6299171" cy="197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32098" y="900014"/>
            <a:ext cx="7060596" cy="3018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/>
              <a:t> 문제  </a:t>
            </a:r>
            <a:r>
              <a:rPr lang="en-US" altLang="ko-KR" sz="1300" dirty="0"/>
              <a:t>#1     </a:t>
            </a:r>
            <a:r>
              <a:rPr lang="ko-KR" altLang="en-US" sz="1300" dirty="0"/>
              <a:t>두발 들어올리기  댄스를 </a:t>
            </a:r>
            <a:r>
              <a:rPr lang="en-US" altLang="ko-KR" sz="1300" dirty="0"/>
              <a:t>for </a:t>
            </a:r>
            <a:r>
              <a:rPr lang="ko-KR" altLang="en-US" sz="1300" dirty="0"/>
              <a:t>개념으로 부드럽게 해보자</a:t>
            </a:r>
            <a:endParaRPr lang="en-US" altLang="ko-KR" sz="13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8" y="3031151"/>
            <a:ext cx="6299171" cy="197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32098" y="3046443"/>
            <a:ext cx="7060596" cy="3018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/>
              <a:t> 문제  </a:t>
            </a:r>
            <a:r>
              <a:rPr lang="en-US" altLang="ko-KR" sz="1300" dirty="0"/>
              <a:t>#2    </a:t>
            </a:r>
            <a:r>
              <a:rPr lang="ko-KR" altLang="en-US" sz="1300" dirty="0"/>
              <a:t>두발 벌렷다 오므리기 댄스를 </a:t>
            </a:r>
            <a:r>
              <a:rPr lang="en-US" altLang="ko-KR" sz="1300" dirty="0"/>
              <a:t>for </a:t>
            </a:r>
            <a:r>
              <a:rPr lang="ko-KR" altLang="en-US" sz="1300" dirty="0"/>
              <a:t>개념으로 부드럽게 해보자</a:t>
            </a:r>
            <a:endParaRPr lang="en-US" altLang="ko-KR" sz="13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8" y="5191391"/>
            <a:ext cx="6299171" cy="197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32098" y="5206683"/>
            <a:ext cx="7060596" cy="3018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/>
              <a:t> 문제  </a:t>
            </a:r>
            <a:r>
              <a:rPr lang="en-US" altLang="ko-KR" sz="1300" dirty="0"/>
              <a:t>#3     </a:t>
            </a:r>
            <a:r>
              <a:rPr lang="ko-KR" altLang="en-US" sz="1300" dirty="0"/>
              <a:t>지금까지 </a:t>
            </a:r>
            <a:r>
              <a:rPr lang="en-US" altLang="ko-KR" sz="1300" dirty="0"/>
              <a:t>8</a:t>
            </a:r>
            <a:r>
              <a:rPr lang="ko-KR" altLang="en-US" sz="1300" dirty="0"/>
              <a:t>개의 동작이 되도록 </a:t>
            </a:r>
            <a:r>
              <a:rPr lang="ko-KR" altLang="en-US" sz="1300" dirty="0" err="1"/>
              <a:t>난수를</a:t>
            </a:r>
            <a:r>
              <a:rPr lang="ko-KR" altLang="en-US" sz="1300" dirty="0"/>
              <a:t> 이용해서 제작해 보자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10018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32498" y="4068366"/>
            <a:ext cx="2245801" cy="471120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400" b="1" spc="-300" dirty="0"/>
              <a:t> </a:t>
            </a:r>
            <a:r>
              <a:rPr lang="en-US" altLang="ko-KR" sz="2400" b="1" dirty="0"/>
              <a:t>5  </a:t>
            </a:r>
            <a:r>
              <a:rPr lang="ko-KR" altLang="en-US" sz="2400" b="1" dirty="0"/>
              <a:t>코딩 </a:t>
            </a:r>
            <a:r>
              <a:rPr lang="en-US" altLang="ko-KR" sz="2400" b="1" dirty="0"/>
              <a:t>-</a:t>
            </a:r>
            <a:r>
              <a:rPr lang="ko-KR" altLang="en-US" sz="2400" b="1" dirty="0"/>
              <a:t> 응용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7" name="직사각형 2"/>
          <p:cNvSpPr/>
          <p:nvPr/>
        </p:nvSpPr>
        <p:spPr>
          <a:xfrm>
            <a:off x="4012773" y="4932462"/>
            <a:ext cx="2880370" cy="204078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800" b="1" dirty="0"/>
              <a:t>5.1 </a:t>
            </a:r>
            <a:r>
              <a:rPr lang="ko-KR" altLang="en-US" sz="1800" b="1" dirty="0" err="1"/>
              <a:t>양발</a:t>
            </a:r>
            <a:r>
              <a:rPr lang="ko-KR" altLang="en-US" sz="1800" b="1" dirty="0"/>
              <a:t> </a:t>
            </a:r>
            <a:r>
              <a:rPr lang="ko-KR" altLang="en-US" sz="1800" b="1" dirty="0" err="1"/>
              <a:t>들어오리기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5.2 </a:t>
            </a:r>
            <a:r>
              <a:rPr lang="ko-KR" altLang="en-US" sz="1800" b="1" dirty="0"/>
              <a:t>양다리 벌리기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5.3 </a:t>
            </a:r>
            <a:r>
              <a:rPr lang="ko-KR" altLang="en-US" sz="1800" b="1" dirty="0"/>
              <a:t>트위스트 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5.4 </a:t>
            </a:r>
            <a:r>
              <a:rPr lang="ko-KR" altLang="en-US" sz="1800" b="1" dirty="0"/>
              <a:t>웨이브 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600085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3525" y="1321153"/>
            <a:ext cx="6376759" cy="137906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300" dirty="0"/>
              <a:t>1) </a:t>
            </a:r>
            <a:r>
              <a:rPr lang="ko-KR" altLang="en-US" sz="1300" dirty="0" err="1"/>
              <a:t>양발을</a:t>
            </a:r>
            <a:r>
              <a:rPr lang="ko-KR" altLang="en-US" sz="1300" dirty="0"/>
              <a:t> 들어올렸다 내리는  댄스동작을 작성해 봅시다</a:t>
            </a:r>
            <a:r>
              <a:rPr lang="en-US" altLang="ko-KR" sz="1300" dirty="0"/>
              <a:t>.</a:t>
            </a:r>
          </a:p>
          <a:p>
            <a:pPr fontAlgn="base"/>
            <a:r>
              <a:rPr lang="ko-KR" altLang="en-US" sz="1300" dirty="0"/>
              <a:t>   지금까지는 </a:t>
            </a:r>
            <a:r>
              <a:rPr lang="ko-KR" altLang="en-US" sz="1300" dirty="0" err="1"/>
              <a:t>서보모터</a:t>
            </a:r>
            <a:r>
              <a:rPr lang="ko-KR" altLang="en-US" sz="1300" dirty="0"/>
              <a:t> </a:t>
            </a:r>
            <a:r>
              <a:rPr lang="en-US" altLang="ko-KR" sz="1300" dirty="0"/>
              <a:t>1</a:t>
            </a:r>
            <a:r>
              <a:rPr lang="ko-KR" altLang="en-US" sz="1300" dirty="0"/>
              <a:t>개를 동작시키는 것을 했는데</a:t>
            </a:r>
            <a:r>
              <a:rPr lang="en-US" altLang="ko-KR" sz="1300" dirty="0"/>
              <a:t>, 2</a:t>
            </a:r>
            <a:r>
              <a:rPr lang="ko-KR" altLang="en-US" sz="1300" dirty="0"/>
              <a:t>개를 동시해 보겠습니다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pPr fontAlgn="base"/>
            <a:r>
              <a:rPr lang="en-US" altLang="ko-KR" sz="1300" dirty="0"/>
              <a:t>   </a:t>
            </a:r>
            <a:r>
              <a:rPr lang="ko-KR" altLang="en-US" sz="1300" dirty="0" err="1"/>
              <a:t>한블럭을</a:t>
            </a:r>
            <a:r>
              <a:rPr lang="ko-KR" altLang="en-US" sz="1300" dirty="0"/>
              <a:t> 이용해서 알고리즘을 작성해 보세요</a:t>
            </a:r>
            <a:r>
              <a:rPr lang="en-US" altLang="ko-KR" sz="1300" dirty="0"/>
              <a:t>!</a:t>
            </a:r>
          </a:p>
          <a:p>
            <a:pPr fontAlgn="base"/>
            <a:r>
              <a:rPr lang="en-US" altLang="ko-KR" sz="400" dirty="0"/>
              <a:t>   </a:t>
            </a:r>
          </a:p>
          <a:p>
            <a:pPr fontAlgn="base"/>
            <a:r>
              <a:rPr lang="en-US" altLang="ko-KR" sz="1300" dirty="0">
                <a:solidFill>
                  <a:srgbClr val="FF0000"/>
                </a:solidFill>
              </a:rPr>
              <a:t>   </a:t>
            </a:r>
            <a:r>
              <a:rPr lang="ko-KR" altLang="en-US" sz="1300" dirty="0">
                <a:solidFill>
                  <a:srgbClr val="FF0000"/>
                </a:solidFill>
              </a:rPr>
              <a:t>서보모터 </a:t>
            </a:r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r>
              <a:rPr lang="ko-KR" altLang="en-US" sz="1300" dirty="0">
                <a:solidFill>
                  <a:srgbClr val="FF0000"/>
                </a:solidFill>
              </a:rPr>
              <a:t>개 이상 사용할 때는</a:t>
            </a:r>
            <a:r>
              <a:rPr lang="en-US" altLang="ko-KR" sz="1300" dirty="0">
                <a:solidFill>
                  <a:srgbClr val="FF0000"/>
                </a:solidFill>
              </a:rPr>
              <a:t>                        </a:t>
            </a:r>
            <a:r>
              <a:rPr lang="ko-KR" altLang="en-US" sz="1300" dirty="0">
                <a:solidFill>
                  <a:srgbClr val="FF0000"/>
                </a:solidFill>
              </a:rPr>
              <a:t>버튼으로을 업로드 해야 제대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300" dirty="0">
                <a:solidFill>
                  <a:srgbClr val="FF0000"/>
                </a:solidFill>
              </a:rPr>
              <a:t>   </a:t>
            </a:r>
            <a:r>
              <a:rPr lang="ko-KR" altLang="en-US" sz="1300" dirty="0">
                <a:solidFill>
                  <a:srgbClr val="FF0000"/>
                </a:solidFill>
              </a:rPr>
              <a:t>로 동작합니다</a:t>
            </a:r>
            <a:r>
              <a:rPr lang="en-US" altLang="ko-KR" sz="1300" dirty="0">
                <a:solidFill>
                  <a:srgbClr val="FF0000"/>
                </a:solidFill>
              </a:rPr>
              <a:t>.</a:t>
            </a:r>
          </a:p>
          <a:p>
            <a:pPr fontAlgn="base"/>
            <a:r>
              <a:rPr lang="en-US" altLang="ko-KR" sz="1300" dirty="0"/>
              <a:t>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3525" y="828006"/>
            <a:ext cx="3363094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5.1  </a:t>
            </a:r>
            <a:r>
              <a:rPr lang="ko-KR" altLang="en-US" sz="2600" b="1" i="1" dirty="0" err="1"/>
              <a:t>양발</a:t>
            </a:r>
            <a:r>
              <a:rPr lang="ko-KR" altLang="en-US" sz="2600" b="1" i="1" dirty="0"/>
              <a:t> 들어올리기</a:t>
            </a:r>
          </a:p>
        </p:txBody>
      </p:sp>
      <p:pic>
        <p:nvPicPr>
          <p:cNvPr id="7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6" b="89925" l="9943" r="89994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88" y="3083211"/>
            <a:ext cx="4015680" cy="2683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430" y="5724550"/>
            <a:ext cx="4231495" cy="2753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ight Arrow 16"/>
          <p:cNvSpPr/>
          <p:nvPr/>
        </p:nvSpPr>
        <p:spPr>
          <a:xfrm rot="5400000">
            <a:off x="1682748" y="5371915"/>
            <a:ext cx="614217" cy="379085"/>
          </a:xfrm>
          <a:prstGeom prst="rightArrow">
            <a:avLst>
              <a:gd name="adj1" fmla="val 0"/>
              <a:gd name="adj2" fmla="val 95945"/>
            </a:avLst>
          </a:prstGeom>
          <a:solidFill>
            <a:srgbClr val="33CC33">
              <a:alpha val="70000"/>
            </a:srgbClr>
          </a:solidFill>
          <a:ln w="9525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17"/>
          <p:cNvSpPr/>
          <p:nvPr/>
        </p:nvSpPr>
        <p:spPr>
          <a:xfrm rot="5400000">
            <a:off x="-736039" y="4177694"/>
            <a:ext cx="5451790" cy="2498771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819" y="1991369"/>
            <a:ext cx="1296144" cy="269598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18" y="2916238"/>
            <a:ext cx="3574415" cy="5138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632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828006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하기 위해  </a:t>
            </a:r>
            <a:r>
              <a:rPr lang="en-US" altLang="ko-KR" sz="1400" dirty="0" err="1"/>
              <a:t>dance_feet.ino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171" y="1188046"/>
            <a:ext cx="6192688" cy="8417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Servo.h</a:t>
            </a:r>
            <a:r>
              <a:rPr lang="en-US" altLang="ko-KR" sz="1000" dirty="0"/>
              <a:t>&gt;              </a:t>
            </a:r>
          </a:p>
          <a:p>
            <a:r>
              <a:rPr lang="en-US" altLang="ko-KR" sz="1000" dirty="0"/>
              <a:t>// </a:t>
            </a:r>
            <a:r>
              <a:rPr lang="ko-KR" altLang="en-US" sz="1000" dirty="0" err="1"/>
              <a:t>서보</a:t>
            </a:r>
            <a:r>
              <a:rPr lang="ko-KR" altLang="en-US" sz="1000" dirty="0"/>
              <a:t> 모터 객체  선언 </a:t>
            </a:r>
          </a:p>
          <a:p>
            <a:r>
              <a:rPr lang="en-US" altLang="ko-KR" sz="1000" dirty="0"/>
              <a:t>Servo servo_8;</a:t>
            </a:r>
          </a:p>
          <a:p>
            <a:r>
              <a:rPr lang="en-US" altLang="ko-KR" sz="1000" dirty="0"/>
              <a:t>Servo servo_9;</a:t>
            </a:r>
          </a:p>
          <a:p>
            <a:r>
              <a:rPr lang="en-US" altLang="ko-KR" sz="1000" dirty="0"/>
              <a:t>Servo servo_10;</a:t>
            </a:r>
          </a:p>
          <a:p>
            <a:r>
              <a:rPr lang="en-US" altLang="ko-KR" sz="1000" dirty="0"/>
              <a:t>Servo servo_11;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함수의 원형 선언 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();            // </a:t>
            </a:r>
            <a:r>
              <a:rPr lang="ko-KR" altLang="en-US" sz="1000" dirty="0"/>
              <a:t>기본 자세로 설정 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Dance_Feet</a:t>
            </a:r>
            <a:r>
              <a:rPr lang="en-US" altLang="ko-KR" sz="1000" dirty="0"/>
              <a:t>();                // </a:t>
            </a:r>
            <a:r>
              <a:rPr lang="ko-KR" altLang="en-US" sz="1000" dirty="0" err="1"/>
              <a:t>양발</a:t>
            </a:r>
            <a:r>
              <a:rPr lang="ko-KR" altLang="en-US" sz="1000" dirty="0"/>
              <a:t> 들어올리기</a:t>
            </a:r>
            <a:r>
              <a:rPr lang="en-US" altLang="ko-KR" sz="1000" dirty="0"/>
              <a:t> </a:t>
            </a:r>
            <a:r>
              <a:rPr lang="ko-KR" altLang="en-US" sz="1000" dirty="0"/>
              <a:t>댄스</a:t>
            </a:r>
            <a:r>
              <a:rPr lang="en-US" altLang="ko-KR" sz="1000" dirty="0"/>
              <a:t>            </a:t>
            </a:r>
          </a:p>
          <a:p>
            <a:r>
              <a:rPr lang="en-US" altLang="ko-KR" sz="1000" dirty="0"/>
              <a:t>//--------------------------------------------------------------------------------</a:t>
            </a:r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초기화 작업</a:t>
            </a:r>
          </a:p>
          <a:p>
            <a:r>
              <a:rPr lang="en-US" altLang="ko-KR" sz="1000" dirty="0"/>
              <a:t>//--------------------------------------------------------------------------------</a:t>
            </a:r>
          </a:p>
          <a:p>
            <a:r>
              <a:rPr lang="en-US" altLang="ko-KR" sz="1000" dirty="0"/>
              <a:t>void setup()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servo_8.attach(8);</a:t>
            </a:r>
          </a:p>
          <a:p>
            <a:r>
              <a:rPr lang="en-US" altLang="ko-KR" sz="1000" dirty="0"/>
              <a:t>    servo_9.attach(9);</a:t>
            </a:r>
          </a:p>
          <a:p>
            <a:r>
              <a:rPr lang="en-US" altLang="ko-KR" sz="1000" dirty="0"/>
              <a:t>    servo_10.attach(10);</a:t>
            </a:r>
          </a:p>
          <a:p>
            <a:r>
              <a:rPr lang="en-US" altLang="ko-KR" sz="1000" dirty="0"/>
              <a:t>    servo_11.attach(11);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무한 반복루틴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loop()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();  // </a:t>
            </a:r>
            <a:r>
              <a:rPr lang="ko-KR" altLang="en-US" sz="1000" dirty="0"/>
              <a:t>기본자세로 설정</a:t>
            </a:r>
            <a:endParaRPr lang="en-US" altLang="ko-KR" sz="1000" dirty="0"/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Dance_Feet</a:t>
            </a:r>
            <a:r>
              <a:rPr lang="en-US" altLang="ko-KR" sz="1000" dirty="0"/>
              <a:t>();       // </a:t>
            </a:r>
            <a:r>
              <a:rPr lang="ko-KR" altLang="en-US" sz="1000" dirty="0" err="1"/>
              <a:t>양발을</a:t>
            </a:r>
            <a:r>
              <a:rPr lang="ko-KR" altLang="en-US" sz="1000" dirty="0"/>
              <a:t> 들어올리기 댄스   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기본자세로 설정한다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servo_8.write(90);</a:t>
            </a:r>
          </a:p>
          <a:p>
            <a:r>
              <a:rPr lang="en-US" altLang="ko-KR" sz="1000" dirty="0"/>
              <a:t>    servo_9.write(90);</a:t>
            </a:r>
          </a:p>
          <a:p>
            <a:r>
              <a:rPr lang="en-US" altLang="ko-KR" sz="1000" dirty="0"/>
              <a:t>    servo_10.write(90);</a:t>
            </a:r>
          </a:p>
          <a:p>
            <a:r>
              <a:rPr lang="en-US" altLang="ko-KR" sz="1000" dirty="0"/>
              <a:t>    servo_11.write(90);</a:t>
            </a:r>
          </a:p>
          <a:p>
            <a:r>
              <a:rPr lang="en-US" altLang="ko-KR" sz="1000" dirty="0"/>
              <a:t>    delay(100); // 0.1</a:t>
            </a:r>
            <a:r>
              <a:rPr lang="ko-KR" altLang="en-US" sz="1000" dirty="0"/>
              <a:t>초 대기 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 </a:t>
            </a:r>
            <a:r>
              <a:rPr lang="ko-KR" altLang="en-US" sz="1000" dirty="0" err="1"/>
              <a:t>양발</a:t>
            </a:r>
            <a:r>
              <a:rPr lang="ko-KR" altLang="en-US" sz="1000" dirty="0"/>
              <a:t> 들어올리기 댄스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Dance_Feet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   </a:t>
            </a:r>
          </a:p>
          <a:p>
            <a:r>
              <a:rPr lang="en-US" altLang="ko-KR" sz="1000" dirty="0"/>
              <a:t>    // </a:t>
            </a:r>
            <a:r>
              <a:rPr lang="ko-KR" altLang="en-US" sz="1000" dirty="0" err="1"/>
              <a:t>양발을</a:t>
            </a:r>
            <a:r>
              <a:rPr lang="ko-KR" altLang="en-US" sz="1000" dirty="0"/>
              <a:t> 들어올리기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servo_8.write(50);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 </a:t>
            </a:r>
            <a:r>
              <a:rPr lang="en-US" altLang="ko-KR" sz="1000" dirty="0"/>
              <a:t>50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servo_9.write(130);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  </a:t>
            </a:r>
            <a:r>
              <a:rPr lang="en-US" altLang="ko-KR" sz="1000" dirty="0"/>
              <a:t>130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delay(500);                // 0.5</a:t>
            </a:r>
            <a:r>
              <a:rPr lang="ko-KR" altLang="en-US" sz="1000" dirty="0"/>
              <a:t>초 대기</a:t>
            </a:r>
          </a:p>
          <a:p>
            <a:endParaRPr lang="ko-KR" altLang="en-US" sz="1000" dirty="0"/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// </a:t>
            </a:r>
            <a:r>
              <a:rPr lang="ko-KR" altLang="en-US" sz="1000" dirty="0" err="1"/>
              <a:t>양발을</a:t>
            </a:r>
            <a:r>
              <a:rPr lang="ko-KR" altLang="en-US" sz="1000" dirty="0"/>
              <a:t> 내리기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servo_8.write(90);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90</a:t>
            </a:r>
            <a:r>
              <a:rPr lang="ko-KR" altLang="en-US" sz="1000" dirty="0"/>
              <a:t>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servo_9.write(90);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90</a:t>
            </a:r>
            <a:r>
              <a:rPr lang="ko-KR" altLang="en-US" sz="1000" dirty="0"/>
              <a:t>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delay(500);                // 0.5</a:t>
            </a:r>
            <a:r>
              <a:rPr lang="ko-KR" altLang="en-US" sz="1000" dirty="0"/>
              <a:t>초 대기</a:t>
            </a:r>
          </a:p>
          <a:p>
            <a:r>
              <a:rPr lang="ko-KR" altLang="en-US" sz="1000" dirty="0"/>
              <a:t> </a:t>
            </a:r>
            <a:r>
              <a:rPr lang="en-US" altLang="ko-KR" sz="1100" dirty="0"/>
              <a:t>}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2335451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828006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dance_feet.py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171" y="1188046"/>
            <a:ext cx="6192688" cy="78558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import </a:t>
            </a:r>
            <a:r>
              <a:rPr lang="en-US" altLang="ko-KR" sz="1300" dirty="0" err="1"/>
              <a:t>dancingbot_python.header</a:t>
            </a:r>
            <a:r>
              <a:rPr lang="en-US" altLang="ko-KR" sz="1300" dirty="0"/>
              <a:t> as servo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ko-KR" altLang="en-US" sz="13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3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50000"/>
              </a:lnSpc>
            </a:pP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def </a:t>
            </a:r>
            <a:r>
              <a:rPr lang="en-US" altLang="ko-KR" sz="1300" dirty="0" err="1"/>
              <a:t>basicPose</a:t>
            </a:r>
            <a:r>
              <a:rPr lang="en-US" altLang="ko-KR" sz="1300" dirty="0"/>
              <a:t>():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기본자세를 잡는 함수를 만듭니다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(8,90)	</a:t>
            </a:r>
            <a:r>
              <a:rPr lang="en-US" altLang="ko-KR" sz="1300" dirty="0">
                <a:solidFill>
                  <a:srgbClr val="FF0000"/>
                </a:solidFill>
              </a:rPr>
              <a:t>#8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(9,90)	</a:t>
            </a:r>
            <a:r>
              <a:rPr lang="en-US" altLang="ko-KR" sz="1300" dirty="0">
                <a:solidFill>
                  <a:srgbClr val="FF0000"/>
                </a:solidFill>
              </a:rPr>
              <a:t>#9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(10,90)	</a:t>
            </a:r>
            <a:r>
              <a:rPr lang="en-US" altLang="ko-KR" sz="1300" dirty="0">
                <a:solidFill>
                  <a:srgbClr val="FF0000"/>
                </a:solidFill>
              </a:rPr>
              <a:t>#10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(11,90)	</a:t>
            </a:r>
            <a:r>
              <a:rPr lang="en-US" altLang="ko-KR" sz="1300" dirty="0">
                <a:solidFill>
                  <a:srgbClr val="FF0000"/>
                </a:solidFill>
              </a:rPr>
              <a:t>#11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endParaRPr lang="ko-KR" altLang="en-US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def setup():</a:t>
            </a: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(2)	</a:t>
            </a:r>
            <a:r>
              <a:rPr lang="en-US" altLang="ko-KR" sz="1300" dirty="0">
                <a:solidFill>
                  <a:srgbClr val="FF0000"/>
                </a:solidFill>
              </a:rPr>
              <a:t>#loop </a:t>
            </a:r>
            <a:r>
              <a:rPr lang="ko-KR" altLang="en-US" sz="13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basicPose</a:t>
            </a:r>
            <a:r>
              <a:rPr lang="en-US" altLang="ko-KR" sz="1300" dirty="0"/>
              <a:t>()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처음 기본 자세를 잡습니다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def loop():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    #</a:t>
            </a:r>
            <a:r>
              <a:rPr lang="ko-KR" altLang="en-US" sz="13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(8,50)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왼쪽 발을 들어올립니다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(9,130)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오른쪽 발을 들어올립니다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(0.5)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그대로 </a:t>
            </a:r>
            <a:r>
              <a:rPr lang="en-US" altLang="ko-KR" sz="1300" dirty="0">
                <a:solidFill>
                  <a:srgbClr val="FF0000"/>
                </a:solidFill>
              </a:rPr>
              <a:t>0.5</a:t>
            </a:r>
            <a:r>
              <a:rPr lang="ko-KR" altLang="en-US" sz="1300" dirty="0">
                <a:solidFill>
                  <a:srgbClr val="FF0000"/>
                </a:solidFill>
              </a:rPr>
              <a:t>초 기다립니다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(8,90)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왼쪽 발을 원래대로 합니다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(9,90)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오른쪽 발을 원래대로 합니다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(0.5)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그대로 </a:t>
            </a:r>
            <a:r>
              <a:rPr lang="en-US" altLang="ko-KR" sz="1300" dirty="0">
                <a:solidFill>
                  <a:srgbClr val="FF0000"/>
                </a:solidFill>
              </a:rPr>
              <a:t>0.5</a:t>
            </a:r>
            <a:r>
              <a:rPr lang="ko-KR" altLang="en-US" sz="1300" dirty="0">
                <a:solidFill>
                  <a:srgbClr val="FF0000"/>
                </a:solidFill>
              </a:rPr>
              <a:t>초 기다립니다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1300" dirty="0"/>
              <a:t>setup()	</a:t>
            </a:r>
            <a:r>
              <a:rPr lang="en-US" altLang="ko-KR" sz="1300" dirty="0">
                <a:solidFill>
                  <a:srgbClr val="FF0000"/>
                </a:solidFill>
              </a:rPr>
              <a:t>#setup</a:t>
            </a:r>
            <a:r>
              <a:rPr lang="ko-KR" altLang="en-US" sz="13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50000"/>
              </a:lnSpc>
            </a:pPr>
            <a:r>
              <a:rPr lang="en-US" altLang="ko-KR" sz="1300" dirty="0"/>
              <a:t>while(True):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/>
              <a:t>loop()	</a:t>
            </a:r>
            <a:r>
              <a:rPr lang="en-US" altLang="ko-KR" sz="1300" dirty="0">
                <a:solidFill>
                  <a:srgbClr val="FF0000"/>
                </a:solidFill>
              </a:rPr>
              <a:t>#loop</a:t>
            </a:r>
            <a:r>
              <a:rPr lang="ko-KR" altLang="en-US" sz="13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61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23525" y="1109413"/>
            <a:ext cx="6376759" cy="840452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200" dirty="0"/>
              <a:t>1) </a:t>
            </a:r>
            <a:r>
              <a:rPr lang="ko-KR" altLang="en-US" sz="1200" dirty="0" err="1"/>
              <a:t>한블록을</a:t>
            </a:r>
            <a:r>
              <a:rPr lang="ko-KR" altLang="en-US" sz="1200" dirty="0"/>
              <a:t> 실행합니다</a:t>
            </a:r>
            <a:r>
              <a:rPr lang="en-US" altLang="ko-KR" sz="1200" dirty="0"/>
              <a:t>.  </a:t>
            </a:r>
            <a:r>
              <a:rPr lang="en-US" altLang="ko-KR" sz="1200" dirty="0" err="1"/>
              <a:t>Usb</a:t>
            </a:r>
            <a:r>
              <a:rPr lang="ko-KR" altLang="en-US" sz="1200" dirty="0"/>
              <a:t>케이블을 컴퓨터와 로봇에 연결합니다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ko-KR" altLang="en-US" sz="1200" dirty="0"/>
              <a:t>메뉴에서 보드</a:t>
            </a:r>
            <a:r>
              <a:rPr lang="en-US" altLang="ko-KR" sz="1200" dirty="0"/>
              <a:t>-&gt;</a:t>
            </a:r>
            <a:r>
              <a:rPr lang="en-US" altLang="ko-KR" sz="1200" dirty="0" err="1"/>
              <a:t>Arduino</a:t>
            </a:r>
            <a:r>
              <a:rPr lang="en-US" altLang="ko-KR" sz="1200" dirty="0"/>
              <a:t> Nano(mega328) , </a:t>
            </a:r>
            <a:r>
              <a:rPr lang="ko-KR" altLang="en-US" sz="1200" dirty="0"/>
              <a:t>연결</a:t>
            </a:r>
            <a:r>
              <a:rPr lang="en-US" altLang="ko-KR" sz="1200" dirty="0"/>
              <a:t>-&gt; </a:t>
            </a:r>
            <a:r>
              <a:rPr lang="ko-KR" altLang="en-US" sz="1200" dirty="0"/>
              <a:t>시리얼포트</a:t>
            </a:r>
            <a:r>
              <a:rPr lang="en-US" altLang="ko-KR" sz="1200" dirty="0"/>
              <a:t>-&gt;Com </a:t>
            </a:r>
            <a:r>
              <a:rPr lang="ko-KR" altLang="en-US" sz="1200" dirty="0"/>
              <a:t>포트를 맞춥니다</a:t>
            </a:r>
            <a:r>
              <a:rPr lang="en-US" altLang="ko-KR" sz="1200" dirty="0"/>
              <a:t>.  </a:t>
            </a:r>
            <a:r>
              <a:rPr lang="ko-KR" altLang="en-US" sz="1200" dirty="0"/>
              <a:t>연결메뉴</a:t>
            </a:r>
            <a:r>
              <a:rPr lang="en-US" altLang="ko-KR" sz="1200" dirty="0"/>
              <a:t>-&gt; </a:t>
            </a:r>
            <a:r>
              <a:rPr lang="ko-KR" altLang="en-US" sz="1200" dirty="0" err="1"/>
              <a:t>펌웨어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업로딩</a:t>
            </a:r>
            <a:r>
              <a:rPr lang="ko-KR" altLang="en-US" sz="1200" dirty="0"/>
              <a:t> 합니다</a:t>
            </a:r>
            <a:r>
              <a:rPr lang="en-US" altLang="ko-KR" sz="1200" dirty="0"/>
              <a:t>.  </a:t>
            </a:r>
          </a:p>
          <a:p>
            <a:pPr fontAlgn="base"/>
            <a:r>
              <a:rPr lang="ko-KR" altLang="en-US" sz="1200" dirty="0"/>
              <a:t>편집</a:t>
            </a:r>
            <a:r>
              <a:rPr lang="en-US" altLang="ko-KR" sz="1200" dirty="0"/>
              <a:t>-&gt;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모드를 선택합니다</a:t>
            </a:r>
            <a:r>
              <a:rPr lang="en-US" altLang="ko-KR" sz="1200" dirty="0"/>
              <a:t>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31" y="3521918"/>
            <a:ext cx="2902975" cy="185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76114" y="2617479"/>
            <a:ext cx="6376759" cy="471120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200" dirty="0"/>
              <a:t>8</a:t>
            </a:r>
            <a:r>
              <a:rPr lang="ko-KR" altLang="en-US" sz="1200" dirty="0" err="1"/>
              <a:t>번다리</a:t>
            </a:r>
            <a:r>
              <a:rPr lang="ko-KR" altLang="en-US" sz="1200" dirty="0"/>
              <a:t> 다리를 </a:t>
            </a:r>
            <a:r>
              <a:rPr lang="en-US" altLang="ko-KR" sz="1200" dirty="0"/>
              <a:t>90</a:t>
            </a:r>
            <a:r>
              <a:rPr lang="ko-KR" altLang="en-US" sz="1200" dirty="0"/>
              <a:t>도로 맞추는 작업을 해봅시다</a:t>
            </a:r>
            <a:r>
              <a:rPr lang="en-US" altLang="ko-KR" sz="1200" dirty="0"/>
              <a:t>. </a:t>
            </a:r>
          </a:p>
          <a:p>
            <a:pPr fontAlgn="base"/>
            <a:r>
              <a:rPr lang="ko-KR" altLang="en-US" sz="1200" dirty="0"/>
              <a:t>   </a:t>
            </a:r>
            <a:endParaRPr lang="en-US" altLang="ko-KR" sz="12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60045" y="2878591"/>
            <a:ext cx="203639" cy="28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03" tIns="50402" rIns="100803" bIns="5040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12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6139" y="5724550"/>
            <a:ext cx="6376759" cy="1394450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200" dirty="0"/>
              <a:t>도전 </a:t>
            </a:r>
            <a:r>
              <a:rPr lang="en-US" altLang="ko-KR" sz="1200" dirty="0"/>
              <a:t>#1)    8~11</a:t>
            </a:r>
            <a:r>
              <a:rPr lang="ko-KR" altLang="en-US" sz="1200" dirty="0"/>
              <a:t>번 발</a:t>
            </a:r>
            <a:r>
              <a:rPr lang="en-US" altLang="ko-KR" sz="1200" dirty="0"/>
              <a:t>, </a:t>
            </a:r>
            <a:r>
              <a:rPr lang="ko-KR" altLang="en-US" sz="1200" dirty="0"/>
              <a:t>다리 전부 </a:t>
            </a:r>
            <a:r>
              <a:rPr lang="en-US" altLang="ko-KR" sz="1200" dirty="0"/>
              <a:t>90</a:t>
            </a:r>
            <a:r>
              <a:rPr lang="ko-KR" altLang="en-US" sz="1200" dirty="0"/>
              <a:t>도로 맞추는 작업을 해봅시다</a:t>
            </a:r>
            <a:r>
              <a:rPr lang="en-US" altLang="ko-KR" sz="1200" dirty="0"/>
              <a:t>. </a:t>
            </a:r>
          </a:p>
          <a:p>
            <a:pPr fontAlgn="base"/>
            <a:r>
              <a:rPr lang="ko-KR" altLang="en-US" sz="1200" dirty="0" err="1"/>
              <a:t>중요한것은</a:t>
            </a:r>
            <a:r>
              <a:rPr lang="ko-KR" altLang="en-US" sz="1200" dirty="0"/>
              <a:t> 어떤 발</a:t>
            </a:r>
            <a:r>
              <a:rPr lang="en-US" altLang="ko-KR" sz="1200" dirty="0"/>
              <a:t>,</a:t>
            </a:r>
            <a:r>
              <a:rPr lang="ko-KR" altLang="en-US" sz="1200" dirty="0"/>
              <a:t>다리는 </a:t>
            </a:r>
            <a:r>
              <a:rPr lang="en-US" altLang="ko-KR" sz="1200" dirty="0"/>
              <a:t>90</a:t>
            </a:r>
            <a:r>
              <a:rPr lang="ko-KR" altLang="en-US" sz="1200" dirty="0"/>
              <a:t>도를 해도 정렬이 되지 않습니다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ko-KR" altLang="en-US" sz="1200" dirty="0"/>
              <a:t>그러면 </a:t>
            </a:r>
            <a:r>
              <a:rPr lang="en-US" altLang="ko-KR" sz="1200" dirty="0"/>
              <a:t>80~100 </a:t>
            </a:r>
            <a:r>
              <a:rPr lang="ko-KR" altLang="en-US" sz="1200" dirty="0"/>
              <a:t>도 사이의 값으로 조정해 보세요</a:t>
            </a:r>
            <a:r>
              <a:rPr lang="en-US" altLang="ko-KR" sz="1200" dirty="0"/>
              <a:t>! </a:t>
            </a:r>
          </a:p>
          <a:p>
            <a:pPr fontAlgn="base"/>
            <a:r>
              <a:rPr lang="ko-KR" altLang="en-US" sz="1200" dirty="0" err="1"/>
              <a:t>예를들어</a:t>
            </a:r>
            <a:r>
              <a:rPr lang="ko-KR" altLang="en-US" sz="1200" dirty="0"/>
              <a:t> </a:t>
            </a:r>
            <a:r>
              <a:rPr lang="en-US" altLang="ko-KR" sz="1200" dirty="0"/>
              <a:t>81, 92, 90, 97 </a:t>
            </a:r>
            <a:r>
              <a:rPr lang="ko-KR" altLang="en-US" sz="1200" dirty="0" err="1"/>
              <a:t>이런식으로</a:t>
            </a:r>
            <a:r>
              <a:rPr lang="ko-KR" altLang="en-US" sz="1200" dirty="0"/>
              <a:t> 조정하다 보면 딱 정렬이 됩니다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안된다면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fontAlgn="base"/>
            <a:r>
              <a:rPr lang="ko-KR" altLang="en-US" sz="1200" dirty="0"/>
              <a:t>나사를 </a:t>
            </a:r>
            <a:r>
              <a:rPr lang="ko-KR" altLang="en-US" sz="1200" dirty="0" err="1"/>
              <a:t>풀러서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서보모터</a:t>
            </a:r>
            <a:r>
              <a:rPr lang="ko-KR" altLang="en-US" sz="1200" dirty="0"/>
              <a:t> 부품을 다시 뺐다가 조립하셔야 합니다</a:t>
            </a:r>
            <a:r>
              <a:rPr lang="en-US" altLang="ko-KR" sz="1200" dirty="0"/>
              <a:t>. </a:t>
            </a:r>
          </a:p>
          <a:p>
            <a:pPr fontAlgn="base"/>
            <a:r>
              <a:rPr lang="ko-KR" altLang="en-US" sz="1200" b="1" dirty="0">
                <a:solidFill>
                  <a:srgbClr val="FF0000"/>
                </a:solidFill>
              </a:rPr>
              <a:t>주의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ko-KR" altLang="en-US" sz="1200" b="1" dirty="0" err="1">
                <a:solidFill>
                  <a:srgbClr val="FF0000"/>
                </a:solidFill>
              </a:rPr>
              <a:t>한블럭에서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</a:rPr>
              <a:t>서보모터</a:t>
            </a:r>
            <a:r>
              <a:rPr lang="ko-KR" altLang="en-US" sz="1200" b="1" dirty="0">
                <a:solidFill>
                  <a:srgbClr val="FF0000"/>
                </a:solidFill>
              </a:rPr>
              <a:t> 핀을 빼고 다시 연결하면 </a:t>
            </a:r>
            <a:r>
              <a:rPr lang="en-US" altLang="ko-KR" sz="1200" b="1" dirty="0">
                <a:solidFill>
                  <a:srgbClr val="FF0000"/>
                </a:solidFill>
              </a:rPr>
              <a:t>“</a:t>
            </a:r>
            <a:r>
              <a:rPr lang="ko-KR" altLang="en-US" sz="1200" b="1" dirty="0" err="1">
                <a:solidFill>
                  <a:srgbClr val="FF0000"/>
                </a:solidFill>
              </a:rPr>
              <a:t>펌웨어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</a:rPr>
              <a:t>업로딩</a:t>
            </a:r>
            <a:r>
              <a:rPr lang="en-US" altLang="ko-KR" sz="1200" b="1" dirty="0">
                <a:solidFill>
                  <a:srgbClr val="FF0000"/>
                </a:solidFill>
              </a:rPr>
              <a:t>”</a:t>
            </a:r>
            <a:r>
              <a:rPr lang="ko-KR" altLang="en-US" sz="1200" b="1" dirty="0">
                <a:solidFill>
                  <a:srgbClr val="FF0000"/>
                </a:solidFill>
              </a:rPr>
              <a:t>을 해주셔야 합니다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fontAlgn="base"/>
            <a:r>
              <a:rPr lang="ko-KR" altLang="en-US" sz="1200" dirty="0"/>
              <a:t>   </a:t>
            </a:r>
            <a:endParaRPr lang="en-US" altLang="ko-KR" sz="12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26" y="7092702"/>
            <a:ext cx="3372124" cy="25834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141" y="2988203"/>
            <a:ext cx="2616143" cy="26643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358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3524" y="1190204"/>
            <a:ext cx="6376759" cy="501898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300" dirty="0"/>
              <a:t>1)  </a:t>
            </a:r>
            <a:r>
              <a:rPr lang="ko-KR" altLang="en-US" sz="1300" dirty="0" err="1"/>
              <a:t>양발을</a:t>
            </a:r>
            <a:r>
              <a:rPr lang="ko-KR" altLang="en-US" sz="1300" dirty="0"/>
              <a:t> 벌렸다 돌아오는 댄스 동작을 작성해 봅시다</a:t>
            </a:r>
            <a:r>
              <a:rPr lang="en-US" altLang="ko-KR" sz="1300" dirty="0"/>
              <a:t>.</a:t>
            </a:r>
          </a:p>
          <a:p>
            <a:pPr marL="342900" indent="-342900" fontAlgn="base">
              <a:buAutoNum type="arabicParenR" startAt="3"/>
            </a:pPr>
            <a:endParaRPr lang="en-US" altLang="ko-KR" sz="1300" dirty="0"/>
          </a:p>
        </p:txBody>
      </p:sp>
      <p:pic>
        <p:nvPicPr>
          <p:cNvPr id="6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395" y="1459054"/>
            <a:ext cx="4231495" cy="2753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6851" y="1674406"/>
            <a:ext cx="4132300" cy="275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22"/>
          <p:cNvSpPr/>
          <p:nvPr/>
        </p:nvSpPr>
        <p:spPr>
          <a:xfrm>
            <a:off x="3195343" y="2590745"/>
            <a:ext cx="614217" cy="379085"/>
          </a:xfrm>
          <a:prstGeom prst="rightArrow">
            <a:avLst>
              <a:gd name="adj1" fmla="val 0"/>
              <a:gd name="adj2" fmla="val 95945"/>
            </a:avLst>
          </a:prstGeom>
          <a:solidFill>
            <a:srgbClr val="33CC33">
              <a:alpha val="70000"/>
            </a:srgbClr>
          </a:solidFill>
          <a:ln w="9525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25"/>
          <p:cNvSpPr/>
          <p:nvPr/>
        </p:nvSpPr>
        <p:spPr>
          <a:xfrm>
            <a:off x="648122" y="1625138"/>
            <a:ext cx="5904656" cy="2498771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203" y="4572421"/>
            <a:ext cx="3626927" cy="50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23525" y="683990"/>
            <a:ext cx="3029669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5.2  </a:t>
            </a:r>
            <a:r>
              <a:rPr lang="ko-KR" altLang="en-US" sz="2600" b="1" i="1" dirty="0"/>
              <a:t>양다리 벌리기</a:t>
            </a:r>
          </a:p>
        </p:txBody>
      </p:sp>
    </p:spTree>
    <p:extLst>
      <p:ext uri="{BB962C8B-B14F-4D97-AF65-F5344CB8AC3E}">
        <p14:creationId xmlns:p14="http://schemas.microsoft.com/office/powerpoint/2010/main" val="2260374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1155770"/>
            <a:ext cx="6192688" cy="8402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Servo.h</a:t>
            </a:r>
            <a:r>
              <a:rPr lang="en-US" altLang="ko-KR" sz="1000" dirty="0"/>
              <a:t>&gt;              </a:t>
            </a:r>
          </a:p>
          <a:p>
            <a:r>
              <a:rPr lang="en-US" altLang="ko-KR" sz="1000" dirty="0"/>
              <a:t>// </a:t>
            </a:r>
            <a:r>
              <a:rPr lang="ko-KR" altLang="en-US" sz="1000" dirty="0" err="1"/>
              <a:t>서보</a:t>
            </a:r>
            <a:r>
              <a:rPr lang="ko-KR" altLang="en-US" sz="1000" dirty="0"/>
              <a:t> 모터 객체  선언 </a:t>
            </a:r>
          </a:p>
          <a:p>
            <a:r>
              <a:rPr lang="en-US" altLang="ko-KR" sz="1000" dirty="0"/>
              <a:t>Servo servo_8;</a:t>
            </a:r>
          </a:p>
          <a:p>
            <a:r>
              <a:rPr lang="en-US" altLang="ko-KR" sz="1000" dirty="0"/>
              <a:t>Servo servo_9;</a:t>
            </a:r>
          </a:p>
          <a:p>
            <a:r>
              <a:rPr lang="en-US" altLang="ko-KR" sz="1000" dirty="0"/>
              <a:t>Servo servo_10;</a:t>
            </a:r>
          </a:p>
          <a:p>
            <a:r>
              <a:rPr lang="en-US" altLang="ko-KR" sz="1000" dirty="0"/>
              <a:t>Servo servo_11;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함수의 원형 선언 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();            // </a:t>
            </a:r>
            <a:r>
              <a:rPr lang="ko-KR" altLang="en-US" sz="1000" dirty="0"/>
              <a:t>기본 자세로 설정 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Dance_Legs</a:t>
            </a:r>
            <a:r>
              <a:rPr lang="en-US" altLang="ko-KR" sz="1000" dirty="0"/>
              <a:t>();                // </a:t>
            </a:r>
            <a:r>
              <a:rPr lang="ko-KR" altLang="en-US" sz="1000" dirty="0" err="1"/>
              <a:t>양발</a:t>
            </a:r>
            <a:r>
              <a:rPr lang="ko-KR" altLang="en-US" sz="1000" dirty="0"/>
              <a:t> 벌리기 댄스</a:t>
            </a:r>
            <a:endParaRPr lang="en-US" altLang="ko-KR" sz="1000" dirty="0"/>
          </a:p>
          <a:p>
            <a:r>
              <a:rPr lang="en-US" altLang="ko-KR" sz="1000" dirty="0"/>
              <a:t>//--------------------------------------------------------------------------------</a:t>
            </a:r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초기화 작업</a:t>
            </a:r>
          </a:p>
          <a:p>
            <a:r>
              <a:rPr lang="en-US" altLang="ko-KR" sz="1000" dirty="0"/>
              <a:t>//--------------------------------------------------------------------------------</a:t>
            </a:r>
          </a:p>
          <a:p>
            <a:r>
              <a:rPr lang="en-US" altLang="ko-KR" sz="1000" dirty="0"/>
              <a:t>void setup()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servo_8.attach(8);</a:t>
            </a:r>
          </a:p>
          <a:p>
            <a:r>
              <a:rPr lang="en-US" altLang="ko-KR" sz="1000" dirty="0"/>
              <a:t>    servo_9.attach(9);</a:t>
            </a:r>
          </a:p>
          <a:p>
            <a:r>
              <a:rPr lang="en-US" altLang="ko-KR" sz="1000" dirty="0"/>
              <a:t>    servo_10.attach(10);</a:t>
            </a:r>
          </a:p>
          <a:p>
            <a:r>
              <a:rPr lang="en-US" altLang="ko-KR" sz="1000" dirty="0"/>
              <a:t>    servo_11.attach(11);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무한 반복루틴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loop()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Dance_Legs</a:t>
            </a:r>
            <a:r>
              <a:rPr lang="en-US" altLang="ko-KR" sz="1000" dirty="0"/>
              <a:t>();       // </a:t>
            </a:r>
            <a:r>
              <a:rPr lang="ko-KR" altLang="en-US" sz="1000" dirty="0"/>
              <a:t>양다리 벌리기 댄스</a:t>
            </a:r>
            <a:endParaRPr lang="en-US" altLang="ko-KR" sz="1000" dirty="0"/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기본자세로 설정한다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servo_8.write(90);</a:t>
            </a:r>
          </a:p>
          <a:p>
            <a:r>
              <a:rPr lang="en-US" altLang="ko-KR" sz="1000" dirty="0"/>
              <a:t>    servo_9.write(90);</a:t>
            </a:r>
          </a:p>
          <a:p>
            <a:r>
              <a:rPr lang="en-US" altLang="ko-KR" sz="1000" dirty="0"/>
              <a:t>    servo_10.write(90);</a:t>
            </a:r>
          </a:p>
          <a:p>
            <a:r>
              <a:rPr lang="en-US" altLang="ko-KR" sz="1000" dirty="0"/>
              <a:t>    servo_11.write(90);</a:t>
            </a:r>
          </a:p>
          <a:p>
            <a:r>
              <a:rPr lang="en-US" altLang="ko-KR" sz="1000" dirty="0"/>
              <a:t>    delay(100); // 0.1</a:t>
            </a:r>
            <a:r>
              <a:rPr lang="ko-KR" altLang="en-US" sz="1000" dirty="0"/>
              <a:t>초 대기 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 </a:t>
            </a:r>
            <a:r>
              <a:rPr lang="ko-KR" altLang="en-US" sz="1000" dirty="0" err="1"/>
              <a:t>양발벌리기</a:t>
            </a:r>
            <a:r>
              <a:rPr lang="ko-KR" altLang="en-US" sz="1000" dirty="0"/>
              <a:t> 댄스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Dance_Legs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 {   </a:t>
            </a:r>
          </a:p>
          <a:p>
            <a:r>
              <a:rPr lang="en-US" altLang="ko-KR" sz="1000" dirty="0"/>
              <a:t>    // </a:t>
            </a:r>
            <a:r>
              <a:rPr lang="ko-KR" altLang="en-US" sz="1000" dirty="0"/>
              <a:t>양다리 벌리기 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servo_10.write(130);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i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servo_11.write(50);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i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delay(500);                  // 0.5</a:t>
            </a:r>
            <a:r>
              <a:rPr lang="ko-KR" altLang="en-US" sz="1000" dirty="0"/>
              <a:t>초 대기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// </a:t>
            </a:r>
            <a:r>
              <a:rPr lang="ko-KR" altLang="en-US" sz="1000" dirty="0"/>
              <a:t>양다리 원래대로 복귀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servo_10.write(90);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i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servo_11.write(90);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i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delay(500);                  // 0.5</a:t>
            </a:r>
            <a:r>
              <a:rPr lang="ko-KR" altLang="en-US" sz="1000" dirty="0"/>
              <a:t>초 대기</a:t>
            </a:r>
          </a:p>
          <a:p>
            <a:r>
              <a:rPr lang="ko-KR" altLang="en-US" sz="1000" dirty="0"/>
              <a:t> </a:t>
            </a:r>
            <a:r>
              <a:rPr lang="en-US" altLang="ko-KR" sz="1000" dirty="0"/>
              <a:t>}</a:t>
            </a:r>
            <a:endParaRPr lang="en-US" altLang="ko-KR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547342" y="828006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하기 위해  </a:t>
            </a:r>
            <a:r>
              <a:rPr lang="en-US" altLang="ko-KR" sz="1400" dirty="0" err="1"/>
              <a:t>dance_legs.ino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8799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828006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dance_feet.py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7171" y="1188046"/>
            <a:ext cx="6192688" cy="78558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import </a:t>
            </a:r>
            <a:r>
              <a:rPr lang="en-US" altLang="ko-KR" sz="1300" dirty="0" err="1"/>
              <a:t>dancingbot_python.header</a:t>
            </a:r>
            <a:r>
              <a:rPr lang="en-US" altLang="ko-KR" sz="1300" dirty="0"/>
              <a:t> as servo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ko-KR" altLang="en-US" sz="13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3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50000"/>
              </a:lnSpc>
            </a:pP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def </a:t>
            </a:r>
            <a:r>
              <a:rPr lang="en-US" altLang="ko-KR" sz="1300" dirty="0" err="1"/>
              <a:t>basicPose</a:t>
            </a:r>
            <a:r>
              <a:rPr lang="en-US" altLang="ko-KR" sz="1300" dirty="0"/>
              <a:t>():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기본자세를 잡는 함수를 만듭니다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(8,90)	</a:t>
            </a:r>
            <a:r>
              <a:rPr lang="en-US" altLang="ko-KR" sz="1300" dirty="0">
                <a:solidFill>
                  <a:srgbClr val="FF0000"/>
                </a:solidFill>
              </a:rPr>
              <a:t>#8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(9,90)	</a:t>
            </a:r>
            <a:r>
              <a:rPr lang="en-US" altLang="ko-KR" sz="1300" dirty="0">
                <a:solidFill>
                  <a:srgbClr val="FF0000"/>
                </a:solidFill>
              </a:rPr>
              <a:t>#9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(10,90)	</a:t>
            </a:r>
            <a:r>
              <a:rPr lang="en-US" altLang="ko-KR" sz="1300" dirty="0">
                <a:solidFill>
                  <a:srgbClr val="FF0000"/>
                </a:solidFill>
              </a:rPr>
              <a:t>#10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(11,90)	</a:t>
            </a:r>
            <a:r>
              <a:rPr lang="en-US" altLang="ko-KR" sz="1300" dirty="0">
                <a:solidFill>
                  <a:srgbClr val="FF0000"/>
                </a:solidFill>
              </a:rPr>
              <a:t>#11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endParaRPr lang="ko-KR" altLang="en-US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def setup():</a:t>
            </a: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(2)	</a:t>
            </a:r>
            <a:r>
              <a:rPr lang="en-US" altLang="ko-KR" sz="1300" dirty="0">
                <a:solidFill>
                  <a:srgbClr val="FF0000"/>
                </a:solidFill>
              </a:rPr>
              <a:t>#loop </a:t>
            </a:r>
            <a:r>
              <a:rPr lang="ko-KR" altLang="en-US" sz="13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basicPose</a:t>
            </a:r>
            <a:r>
              <a:rPr lang="en-US" altLang="ko-KR" sz="1300" dirty="0"/>
              <a:t>()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처음 기본 자세를 잡습니다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def loop():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    #</a:t>
            </a:r>
            <a:r>
              <a:rPr lang="ko-KR" altLang="en-US" sz="13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(10,130)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왼쪽 다리를 벌립니다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(11,50)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오른쪽 다리를 벌립니다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(0.5)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그대로 </a:t>
            </a:r>
            <a:r>
              <a:rPr lang="en-US" altLang="ko-KR" sz="1300" dirty="0">
                <a:solidFill>
                  <a:srgbClr val="FF0000"/>
                </a:solidFill>
              </a:rPr>
              <a:t>0.5</a:t>
            </a:r>
            <a:r>
              <a:rPr lang="ko-KR" altLang="en-US" sz="1300" dirty="0">
                <a:solidFill>
                  <a:srgbClr val="FF0000"/>
                </a:solidFill>
              </a:rPr>
              <a:t>초 기다립니다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(10,90)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왼쪽 다리를 원래대로 합니다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/>
              <a:t>(11,90</a:t>
            </a:r>
            <a:r>
              <a:rPr lang="en-US" altLang="ko-KR" sz="1300" dirty="0"/>
              <a:t>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오른쪽 다리를 원래대로 합니다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(0.5)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그대로 </a:t>
            </a:r>
            <a:r>
              <a:rPr lang="en-US" altLang="ko-KR" sz="1300" dirty="0">
                <a:solidFill>
                  <a:srgbClr val="FF0000"/>
                </a:solidFill>
              </a:rPr>
              <a:t>0.5</a:t>
            </a:r>
            <a:r>
              <a:rPr lang="ko-KR" altLang="en-US" sz="1300" dirty="0">
                <a:solidFill>
                  <a:srgbClr val="FF0000"/>
                </a:solidFill>
              </a:rPr>
              <a:t>초 기다립니다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1300" dirty="0"/>
              <a:t>setup()	</a:t>
            </a:r>
            <a:r>
              <a:rPr lang="en-US" altLang="ko-KR" sz="1300" dirty="0">
                <a:solidFill>
                  <a:srgbClr val="FF0000"/>
                </a:solidFill>
              </a:rPr>
              <a:t>#setup</a:t>
            </a:r>
            <a:r>
              <a:rPr lang="ko-KR" altLang="en-US" sz="13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50000"/>
              </a:lnSpc>
            </a:pPr>
            <a:r>
              <a:rPr lang="en-US" altLang="ko-KR" sz="1300" dirty="0"/>
              <a:t>while(True):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/>
              <a:t>loop()	</a:t>
            </a:r>
            <a:r>
              <a:rPr lang="en-US" altLang="ko-KR" sz="1300" dirty="0">
                <a:solidFill>
                  <a:srgbClr val="FF0000"/>
                </a:solidFill>
              </a:rPr>
              <a:t>#loop</a:t>
            </a:r>
            <a:r>
              <a:rPr lang="ko-KR" altLang="en-US" sz="13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310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762" y="828006"/>
            <a:ext cx="6376759" cy="910425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en-US" altLang="ko-KR" sz="1300" dirty="0"/>
              <a:t>1) </a:t>
            </a:r>
            <a:r>
              <a:rPr lang="ko-KR" altLang="en-US" sz="1300" dirty="0" err="1"/>
              <a:t>양발을</a:t>
            </a:r>
            <a:r>
              <a:rPr lang="ko-KR" altLang="en-US" sz="1300" dirty="0"/>
              <a:t> 지그재그로 트위스트 댄스동작을 작성해 봅시다</a:t>
            </a:r>
            <a:r>
              <a:rPr lang="en-US" altLang="ko-KR" sz="1300" dirty="0"/>
              <a:t>.</a:t>
            </a:r>
          </a:p>
          <a:p>
            <a:pPr fontAlgn="base"/>
            <a:r>
              <a:rPr lang="ko-KR" altLang="en-US" sz="1300" dirty="0" err="1"/>
              <a:t>중요한것은</a:t>
            </a:r>
            <a:r>
              <a:rPr lang="ko-KR" altLang="en-US" sz="1300" dirty="0"/>
              <a:t> 발이 </a:t>
            </a:r>
            <a:r>
              <a:rPr lang="ko-KR" altLang="en-US" sz="1300" dirty="0" err="1"/>
              <a:t>부딛히지</a:t>
            </a:r>
            <a:r>
              <a:rPr lang="ko-KR" altLang="en-US" sz="1300" dirty="0"/>
              <a:t> 않아야 합니다</a:t>
            </a:r>
            <a:r>
              <a:rPr lang="en-US" altLang="ko-KR" sz="1300" dirty="0"/>
              <a:t>.</a:t>
            </a:r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ko-KR" altLang="en-US" sz="1300" dirty="0"/>
              <a:t>   </a:t>
            </a:r>
            <a:endParaRPr lang="en-US" altLang="ko-KR" sz="1300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3384" y="1947475"/>
            <a:ext cx="3096344" cy="2014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786" y="2004794"/>
            <a:ext cx="2959375" cy="19573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77" b="89991" l="9943" r="8999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4266" y="2038131"/>
            <a:ext cx="2938265" cy="19582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33"/>
          <p:cNvSpPr/>
          <p:nvPr/>
        </p:nvSpPr>
        <p:spPr>
          <a:xfrm>
            <a:off x="648122" y="1724748"/>
            <a:ext cx="5904656" cy="2271610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66" y="4212382"/>
            <a:ext cx="3071046" cy="5498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23525" y="683990"/>
            <a:ext cx="2245801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5.3  </a:t>
            </a:r>
            <a:r>
              <a:rPr lang="ko-KR" altLang="en-US" sz="2600" b="1" i="1" dirty="0"/>
              <a:t>트위스트</a:t>
            </a:r>
          </a:p>
        </p:txBody>
      </p:sp>
    </p:spTree>
    <p:extLst>
      <p:ext uri="{BB962C8B-B14F-4D97-AF65-F5344CB8AC3E}">
        <p14:creationId xmlns:p14="http://schemas.microsoft.com/office/powerpoint/2010/main" val="3131599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972022"/>
            <a:ext cx="6192688" cy="93256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Servo.h</a:t>
            </a:r>
            <a:r>
              <a:rPr lang="en-US" altLang="ko-KR" sz="1000" dirty="0"/>
              <a:t>&gt;              </a:t>
            </a:r>
          </a:p>
          <a:p>
            <a:r>
              <a:rPr lang="en-US" altLang="ko-KR" sz="1000" dirty="0"/>
              <a:t>Servo servo_8;</a:t>
            </a:r>
          </a:p>
          <a:p>
            <a:r>
              <a:rPr lang="en-US" altLang="ko-KR" sz="1000" dirty="0"/>
              <a:t>Servo servo_9;</a:t>
            </a:r>
          </a:p>
          <a:p>
            <a:r>
              <a:rPr lang="en-US" altLang="ko-KR" sz="1000" dirty="0"/>
              <a:t>Servo servo_10;</a:t>
            </a:r>
          </a:p>
          <a:p>
            <a:r>
              <a:rPr lang="en-US" altLang="ko-KR" sz="1000" dirty="0"/>
              <a:t>Servo servo_11;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();    // </a:t>
            </a:r>
            <a:r>
              <a:rPr lang="ko-KR" altLang="en-US" sz="1000" dirty="0"/>
              <a:t>기본 자세로 설정 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Dance_Twist</a:t>
            </a:r>
            <a:r>
              <a:rPr lang="en-US" altLang="ko-KR" sz="1000" dirty="0"/>
              <a:t>();       // </a:t>
            </a:r>
            <a:r>
              <a:rPr lang="ko-KR" altLang="en-US" sz="1000" dirty="0"/>
              <a:t>트위스트 댄스</a:t>
            </a:r>
            <a:r>
              <a:rPr lang="en-US" altLang="ko-KR" sz="1000" dirty="0"/>
              <a:t>;               </a:t>
            </a:r>
          </a:p>
          <a:p>
            <a:r>
              <a:rPr lang="en-US" altLang="ko-KR" sz="1000" dirty="0"/>
              <a:t>//--------------------------------------------------------------------------------</a:t>
            </a:r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초기화 작업</a:t>
            </a:r>
          </a:p>
          <a:p>
            <a:r>
              <a:rPr lang="en-US" altLang="ko-KR" sz="1000" dirty="0"/>
              <a:t>//--------------------------------------------------------------------------------</a:t>
            </a:r>
          </a:p>
          <a:p>
            <a:r>
              <a:rPr lang="en-US" altLang="ko-KR" sz="1000" dirty="0"/>
              <a:t>void setup()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servo_8.attach(8);</a:t>
            </a:r>
          </a:p>
          <a:p>
            <a:r>
              <a:rPr lang="en-US" altLang="ko-KR" sz="1000" dirty="0"/>
              <a:t>    servo_9.attach(9);   </a:t>
            </a:r>
          </a:p>
          <a:p>
            <a:r>
              <a:rPr lang="en-US" altLang="ko-KR" sz="1000" dirty="0"/>
              <a:t>    servo_10.attach(10);    </a:t>
            </a:r>
          </a:p>
          <a:p>
            <a:r>
              <a:rPr lang="en-US" altLang="ko-KR" sz="1000" dirty="0"/>
              <a:t>    servo_11.attach(11);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무한 반복루틴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loop()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Dance_Twist</a:t>
            </a:r>
            <a:r>
              <a:rPr lang="en-US" altLang="ko-KR" sz="1000" dirty="0"/>
              <a:t>();       // </a:t>
            </a:r>
            <a:r>
              <a:rPr lang="ko-KR" altLang="en-US" sz="1000" dirty="0"/>
              <a:t>트위스트 댄스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기본자세로 설정한다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servo_8.write(90);   </a:t>
            </a:r>
          </a:p>
          <a:p>
            <a:r>
              <a:rPr lang="en-US" altLang="ko-KR" sz="1000" dirty="0"/>
              <a:t>    servo_9.write(90); </a:t>
            </a:r>
          </a:p>
          <a:p>
            <a:r>
              <a:rPr lang="en-US" altLang="ko-KR" sz="1000" dirty="0"/>
              <a:t>    servo_10.write(90);   </a:t>
            </a:r>
          </a:p>
          <a:p>
            <a:r>
              <a:rPr lang="en-US" altLang="ko-KR" sz="1000" dirty="0"/>
              <a:t>    servo_11.write(90);</a:t>
            </a:r>
          </a:p>
          <a:p>
            <a:r>
              <a:rPr lang="en-US" altLang="ko-KR" sz="1000" dirty="0"/>
              <a:t>    delay(100); // 0.1</a:t>
            </a:r>
            <a:r>
              <a:rPr lang="ko-KR" altLang="en-US" sz="1000" dirty="0"/>
              <a:t>초 대기 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 </a:t>
            </a:r>
            <a:r>
              <a:rPr lang="ko-KR" altLang="en-US" sz="1000" dirty="0"/>
              <a:t>트위스트 댄스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Dance_Twist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 {   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 i ;</a:t>
            </a:r>
          </a:p>
          <a:p>
            <a:r>
              <a:rPr lang="en-US" altLang="ko-KR" sz="1000" dirty="0"/>
              <a:t>    // 4</a:t>
            </a:r>
            <a:r>
              <a:rPr lang="ko-KR" altLang="en-US" sz="1000" dirty="0"/>
              <a:t>번 반복하기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for </a:t>
            </a:r>
            <a:r>
              <a:rPr lang="en-US" altLang="ko-KR" sz="1000"/>
              <a:t>( i </a:t>
            </a:r>
            <a:r>
              <a:rPr lang="en-US" altLang="ko-KR" sz="1000" dirty="0"/>
              <a:t>= 0 ;  i &lt; 4 ; i++ )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  // </a:t>
            </a:r>
            <a:r>
              <a:rPr lang="ko-KR" altLang="en-US" sz="1000" dirty="0" err="1"/>
              <a:t>두다리</a:t>
            </a:r>
            <a:r>
              <a:rPr lang="ko-KR" altLang="en-US" sz="1000" dirty="0"/>
              <a:t> 왼쪽으로 모으기 </a:t>
            </a:r>
          </a:p>
          <a:p>
            <a:r>
              <a:rPr lang="ko-KR" altLang="en-US" sz="1000" dirty="0"/>
              <a:t>        </a:t>
            </a:r>
            <a:r>
              <a:rPr lang="en-US" altLang="ko-KR" sz="1000" dirty="0"/>
              <a:t>servo_10.write(120);  </a:t>
            </a:r>
          </a:p>
          <a:p>
            <a:r>
              <a:rPr lang="en-US" altLang="ko-KR" sz="1000" dirty="0"/>
              <a:t>        servo_11.write(120);      </a:t>
            </a:r>
          </a:p>
          <a:p>
            <a:r>
              <a:rPr lang="en-US" altLang="ko-KR" sz="1000" dirty="0"/>
              <a:t>        delay(100);               </a:t>
            </a:r>
          </a:p>
          <a:p>
            <a:r>
              <a:rPr lang="en-US" altLang="ko-KR" sz="1000" dirty="0"/>
              <a:t>        // </a:t>
            </a:r>
            <a:r>
              <a:rPr lang="ko-KR" altLang="en-US" sz="1000" dirty="0" err="1"/>
              <a:t>두다리</a:t>
            </a:r>
            <a:r>
              <a:rPr lang="ko-KR" altLang="en-US" sz="1000" dirty="0"/>
              <a:t> 오른쪽으로 모으기 </a:t>
            </a:r>
          </a:p>
          <a:p>
            <a:r>
              <a:rPr lang="ko-KR" altLang="en-US" sz="1000" dirty="0"/>
              <a:t>        </a:t>
            </a:r>
            <a:r>
              <a:rPr lang="en-US" altLang="ko-KR" sz="1000" dirty="0"/>
              <a:t>servo_10.write(60);        </a:t>
            </a:r>
          </a:p>
          <a:p>
            <a:r>
              <a:rPr lang="en-US" altLang="ko-KR" sz="1000" dirty="0"/>
              <a:t>        servo_11.write(60);        </a:t>
            </a:r>
          </a:p>
          <a:p>
            <a:r>
              <a:rPr lang="en-US" altLang="ko-KR" sz="1000" dirty="0"/>
              <a:t>        delay(100);       // 0.1</a:t>
            </a:r>
            <a:r>
              <a:rPr lang="ko-KR" altLang="en-US" sz="1000" dirty="0"/>
              <a:t>초 대기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    </a:t>
            </a:r>
          </a:p>
          <a:p>
            <a:r>
              <a:rPr lang="en-US" altLang="ko-KR" sz="1000" dirty="0"/>
              <a:t>    // </a:t>
            </a:r>
            <a:r>
              <a:rPr lang="ko-KR" altLang="en-US" sz="1000" dirty="0" err="1"/>
              <a:t>두다리</a:t>
            </a:r>
            <a:r>
              <a:rPr lang="ko-KR" altLang="en-US" sz="1000" dirty="0"/>
              <a:t> 원래대로 복귀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servo_10.write(90);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90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servo_11.write(90);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90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delay(100);                // 0.1</a:t>
            </a:r>
            <a:r>
              <a:rPr lang="ko-KR" altLang="en-US" sz="1000" dirty="0"/>
              <a:t>초 대기    </a:t>
            </a:r>
          </a:p>
          <a:p>
            <a:r>
              <a:rPr lang="ko-KR" altLang="en-US" sz="1000" dirty="0"/>
              <a:t> </a:t>
            </a:r>
            <a:r>
              <a:rPr lang="en-US" altLang="ko-KR" sz="10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342" y="683990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하기 위해  </a:t>
            </a:r>
            <a:r>
              <a:rPr lang="en-US" altLang="ko-KR" sz="1400" dirty="0" err="1"/>
              <a:t>dance_twist.ino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77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972022"/>
            <a:ext cx="6192688" cy="84559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/>
              <a:t>import </a:t>
            </a:r>
            <a:r>
              <a:rPr lang="en-US" altLang="ko-KR" sz="1300" dirty="0" err="1"/>
              <a:t>dancingbot_python.header</a:t>
            </a:r>
            <a:r>
              <a:rPr lang="en-US" altLang="ko-KR" sz="1300" dirty="0"/>
              <a:t> as servo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ko-KR" altLang="en-US" sz="13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3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명령어를 불러옵니다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def </a:t>
            </a:r>
            <a:r>
              <a:rPr lang="en-US" altLang="ko-KR" sz="1300" dirty="0" err="1"/>
              <a:t>basicPose</a:t>
            </a:r>
            <a:r>
              <a:rPr lang="en-US" altLang="ko-KR" sz="1300" dirty="0"/>
              <a:t>():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기본 자세를 잡을 함수를 만듭니다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(8,90)	</a:t>
            </a:r>
            <a:r>
              <a:rPr lang="en-US" altLang="ko-KR" sz="1300" dirty="0">
                <a:solidFill>
                  <a:srgbClr val="FF0000"/>
                </a:solidFill>
              </a:rPr>
              <a:t>#8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(9,90)	</a:t>
            </a:r>
            <a:r>
              <a:rPr lang="en-US" altLang="ko-KR" sz="1300" dirty="0">
                <a:solidFill>
                  <a:srgbClr val="FF0000"/>
                </a:solidFill>
              </a:rPr>
              <a:t>#9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(10,90)	</a:t>
            </a:r>
            <a:r>
              <a:rPr lang="en-US" altLang="ko-KR" sz="1300" dirty="0">
                <a:solidFill>
                  <a:srgbClr val="FF0000"/>
                </a:solidFill>
              </a:rPr>
              <a:t>#10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(11,90)	</a:t>
            </a:r>
            <a:r>
              <a:rPr lang="en-US" altLang="ko-KR" sz="1300" dirty="0">
                <a:solidFill>
                  <a:srgbClr val="FF0000"/>
                </a:solidFill>
              </a:rPr>
              <a:t>#11</a:t>
            </a:r>
            <a:r>
              <a:rPr lang="ko-KR" altLang="en-US" sz="1300" dirty="0">
                <a:solidFill>
                  <a:srgbClr val="FF0000"/>
                </a:solidFill>
              </a:rPr>
              <a:t>번 </a:t>
            </a:r>
            <a:r>
              <a:rPr lang="ko-KR" altLang="en-US" sz="13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90</a:t>
            </a:r>
            <a:r>
              <a:rPr lang="ko-KR" altLang="en-US" sz="13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50000"/>
              </a:lnSpc>
            </a:pPr>
            <a:endParaRPr lang="ko-KR" altLang="en-US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def setup():</a:t>
            </a: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(2)	</a:t>
            </a:r>
            <a:r>
              <a:rPr lang="en-US" altLang="ko-KR" sz="1300" dirty="0">
                <a:solidFill>
                  <a:srgbClr val="FF0000"/>
                </a:solidFill>
              </a:rPr>
              <a:t>#loop </a:t>
            </a:r>
            <a:r>
              <a:rPr lang="ko-KR" altLang="en-US" sz="13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 err="1"/>
              <a:t>basicPose</a:t>
            </a:r>
            <a:r>
              <a:rPr lang="en-US" altLang="ko-KR" sz="1300" dirty="0"/>
              <a:t>()                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처음에 바른 자세를 잡습니다</a:t>
            </a:r>
            <a:r>
              <a:rPr lang="en-US" altLang="ko-KR" sz="1300" dirty="0">
                <a:solidFill>
                  <a:srgbClr val="FF0000"/>
                </a:solidFill>
              </a:rPr>
              <a:t>         </a:t>
            </a:r>
          </a:p>
          <a:p>
            <a:pPr>
              <a:lnSpc>
                <a:spcPct val="150000"/>
              </a:lnSpc>
            </a:pPr>
            <a:r>
              <a:rPr lang="en-US" altLang="ko-KR" sz="1300" dirty="0"/>
              <a:t>def loop():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    #</a:t>
            </a:r>
            <a:r>
              <a:rPr lang="ko-KR" altLang="en-US" sz="13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/>
              <a:t>for </a:t>
            </a:r>
            <a:r>
              <a:rPr lang="en-US" altLang="ko-KR" sz="1300" dirty="0" err="1"/>
              <a:t>i</a:t>
            </a:r>
            <a:r>
              <a:rPr lang="en-US" altLang="ko-KR" sz="1300" dirty="0"/>
              <a:t> in range(4):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밑의 코드들을 </a:t>
            </a:r>
            <a:r>
              <a:rPr lang="en-US" altLang="ko-KR" sz="1300" dirty="0">
                <a:solidFill>
                  <a:srgbClr val="FF0000"/>
                </a:solidFill>
              </a:rPr>
              <a:t>4</a:t>
            </a:r>
            <a:r>
              <a:rPr lang="ko-KR" altLang="en-US" sz="1300" dirty="0">
                <a:solidFill>
                  <a:srgbClr val="FF0000"/>
                </a:solidFill>
              </a:rPr>
              <a:t>번 반복합니다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(10,120)	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좌측 다리를 왼쪽으로 모읍니다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(11,120)	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우측 다리를 왼쪽으로 모읍니다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(0.2)		</a:t>
            </a:r>
            <a:r>
              <a:rPr lang="en-US" altLang="ko-KR" sz="1300" dirty="0">
                <a:solidFill>
                  <a:srgbClr val="FF0000"/>
                </a:solidFill>
              </a:rPr>
              <a:t>#0.2</a:t>
            </a:r>
            <a:r>
              <a:rPr lang="ko-KR" altLang="en-US" sz="1300" dirty="0">
                <a:solidFill>
                  <a:srgbClr val="FF0000"/>
                </a:solidFill>
              </a:rPr>
              <a:t>초 기다립니다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(10,60)	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좌측 다리를 오른쪽으로 모읍니다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    </a:t>
            </a:r>
            <a:r>
              <a:rPr lang="en-US" altLang="ko-KR" sz="1300" dirty="0" err="1"/>
              <a:t>servo.move</a:t>
            </a:r>
            <a:r>
              <a:rPr lang="en-US" altLang="ko-KR" sz="1300" dirty="0"/>
              <a:t>(11,60)	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우측 다리를 오른쪽으로 모읍니다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    </a:t>
            </a:r>
            <a:r>
              <a:rPr lang="en-US" altLang="ko-KR" sz="1300" dirty="0" err="1"/>
              <a:t>servo.time.sleep</a:t>
            </a:r>
            <a:r>
              <a:rPr lang="en-US" altLang="ko-KR" sz="1300" dirty="0"/>
              <a:t>(0.2)		</a:t>
            </a:r>
            <a:r>
              <a:rPr lang="en-US" altLang="ko-KR" sz="1300" dirty="0">
                <a:solidFill>
                  <a:srgbClr val="FF0000"/>
                </a:solidFill>
              </a:rPr>
              <a:t>#0.2</a:t>
            </a:r>
            <a:r>
              <a:rPr lang="ko-KR" altLang="en-US" sz="1300" dirty="0">
                <a:solidFill>
                  <a:srgbClr val="FF0000"/>
                </a:solidFill>
              </a:rPr>
              <a:t>초 기다립니다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</a:t>
            </a:r>
            <a:r>
              <a:rPr lang="en-US" altLang="ko-KR" sz="1300" dirty="0" err="1"/>
              <a:t>basicPose</a:t>
            </a:r>
            <a:r>
              <a:rPr lang="en-US" altLang="ko-KR" sz="1300" dirty="0"/>
              <a:t>()	</a:t>
            </a:r>
            <a:r>
              <a:rPr lang="en-US" altLang="ko-KR" sz="1300" dirty="0">
                <a:solidFill>
                  <a:srgbClr val="FF0000"/>
                </a:solidFill>
              </a:rPr>
              <a:t>#4</a:t>
            </a:r>
            <a:r>
              <a:rPr lang="ko-KR" altLang="en-US" sz="1300" dirty="0">
                <a:solidFill>
                  <a:srgbClr val="FF0000"/>
                </a:solidFill>
              </a:rPr>
              <a:t>번 반복이 끝나면 다시 원래 포즈로 복귀합니다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setup()	</a:t>
            </a:r>
            <a:r>
              <a:rPr lang="en-US" altLang="ko-KR" sz="1300" dirty="0">
                <a:solidFill>
                  <a:srgbClr val="FF0000"/>
                </a:solidFill>
              </a:rPr>
              <a:t>#setup</a:t>
            </a:r>
            <a:r>
              <a:rPr lang="ko-KR" altLang="en-US" sz="13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50000"/>
              </a:lnSpc>
            </a:pPr>
            <a:r>
              <a:rPr lang="en-US" altLang="ko-KR" sz="1300" dirty="0"/>
              <a:t>while(True):	</a:t>
            </a:r>
            <a:r>
              <a:rPr lang="en-US" altLang="ko-KR" sz="1300" dirty="0">
                <a:solidFill>
                  <a:srgbClr val="FF0000"/>
                </a:solidFill>
              </a:rPr>
              <a:t>#</a:t>
            </a:r>
            <a:r>
              <a:rPr lang="ko-KR" altLang="en-US" sz="13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    </a:t>
            </a:r>
            <a:r>
              <a:rPr lang="en-US" altLang="ko-KR" sz="1300" dirty="0"/>
              <a:t>loop()	</a:t>
            </a:r>
            <a:r>
              <a:rPr lang="en-US" altLang="ko-KR" sz="1300" dirty="0">
                <a:solidFill>
                  <a:srgbClr val="FF0000"/>
                </a:solidFill>
              </a:rPr>
              <a:t>#loop</a:t>
            </a:r>
            <a:r>
              <a:rPr lang="ko-KR" altLang="en-US" sz="13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342" y="683990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dance_twist.py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5177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088282" y="9849184"/>
            <a:ext cx="1680210" cy="555886"/>
          </a:xfrm>
        </p:spPr>
        <p:txBody>
          <a:bodyPr/>
          <a:lstStyle/>
          <a:p>
            <a:fld id="{98C8FA12-C8AE-4A66-AF88-641CBF6CC643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2762" y="1068824"/>
            <a:ext cx="6376759" cy="87041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300" dirty="0"/>
              <a:t>1) </a:t>
            </a:r>
            <a:r>
              <a:rPr lang="ko-KR" altLang="en-US" sz="1300" dirty="0"/>
              <a:t>웨이브 댄스 </a:t>
            </a:r>
            <a:r>
              <a:rPr lang="en-US" altLang="ko-KR" sz="1300" dirty="0"/>
              <a:t>-&gt; </a:t>
            </a:r>
            <a:r>
              <a:rPr lang="ko-KR" altLang="en-US" sz="1300" dirty="0"/>
              <a:t>오른쪽으로 이동 </a:t>
            </a:r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ko-KR" altLang="en-US" sz="1300" dirty="0"/>
              <a:t>기다리기 시간을 </a:t>
            </a:r>
            <a:r>
              <a:rPr lang="en-US" altLang="ko-KR" sz="1300" dirty="0"/>
              <a:t>1</a:t>
            </a:r>
            <a:r>
              <a:rPr lang="ko-KR" altLang="en-US" sz="1300" dirty="0"/>
              <a:t>초</a:t>
            </a:r>
            <a:r>
              <a:rPr lang="en-US" altLang="ko-KR" sz="1300" dirty="0"/>
              <a:t>,  0.5</a:t>
            </a:r>
            <a:r>
              <a:rPr lang="ko-KR" altLang="en-US" sz="1300" dirty="0"/>
              <a:t>초 </a:t>
            </a:r>
            <a:r>
              <a:rPr lang="en-US" altLang="ko-KR" sz="1300" dirty="0"/>
              <a:t>, 0.1</a:t>
            </a:r>
            <a:r>
              <a:rPr lang="ko-KR" altLang="en-US" sz="1300" dirty="0"/>
              <a:t>로 고쳐보세요</a:t>
            </a:r>
            <a:r>
              <a:rPr lang="en-US" altLang="ko-KR" sz="1300" dirty="0"/>
              <a:t>! </a:t>
            </a:r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ko-KR" altLang="en-US" sz="1300" dirty="0"/>
              <a:t>   </a:t>
            </a:r>
            <a:endParaRPr lang="en-US" altLang="ko-KR" sz="13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20" y="4456324"/>
            <a:ext cx="2955143" cy="5154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5"/>
          <p:cNvGrpSpPr/>
          <p:nvPr/>
        </p:nvGrpSpPr>
        <p:grpSpPr>
          <a:xfrm flipH="1">
            <a:off x="-92236" y="1189216"/>
            <a:ext cx="7005054" cy="1898926"/>
            <a:chOff x="208781" y="1506184"/>
            <a:chExt cx="7049752" cy="1749519"/>
          </a:xfrm>
        </p:grpSpPr>
        <p:pic>
          <p:nvPicPr>
            <p:cNvPr id="8" name="Picture 1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781" y="1506184"/>
              <a:ext cx="2414591" cy="1616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29" b="89944" l="9817" r="89994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44944" y="1569282"/>
              <a:ext cx="2415747" cy="1617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2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96" b="89925" l="9943" r="89994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24852" y="1576652"/>
              <a:ext cx="2512251" cy="1679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2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8348" y="1517441"/>
              <a:ext cx="2450185" cy="15942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TextBox 11"/>
          <p:cNvSpPr txBox="1"/>
          <p:nvPr/>
        </p:nvSpPr>
        <p:spPr>
          <a:xfrm>
            <a:off x="937206" y="2815085"/>
            <a:ext cx="193251" cy="231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46051" y="2815085"/>
            <a:ext cx="193251" cy="231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997760" y="2815085"/>
            <a:ext cx="193251" cy="231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540787" y="2815085"/>
            <a:ext cx="193251" cy="231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6" name="Rectangle 34"/>
          <p:cNvSpPr/>
          <p:nvPr/>
        </p:nvSpPr>
        <p:spPr>
          <a:xfrm>
            <a:off x="562762" y="1364783"/>
            <a:ext cx="6136802" cy="2875517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Straight Connector 8"/>
          <p:cNvCxnSpPr/>
          <p:nvPr/>
        </p:nvCxnSpPr>
        <p:spPr>
          <a:xfrm>
            <a:off x="1728242" y="3046763"/>
            <a:ext cx="432048" cy="0"/>
          </a:xfrm>
          <a:prstGeom prst="line">
            <a:avLst/>
          </a:prstGeom>
          <a:ln w="76200">
            <a:solidFill>
              <a:srgbClr val="33CC33">
                <a:alpha val="7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9"/>
          <p:cNvCxnSpPr/>
          <p:nvPr/>
        </p:nvCxnSpPr>
        <p:spPr>
          <a:xfrm>
            <a:off x="3654217" y="3046763"/>
            <a:ext cx="432048" cy="0"/>
          </a:xfrm>
          <a:prstGeom prst="line">
            <a:avLst/>
          </a:prstGeom>
          <a:ln w="76200">
            <a:solidFill>
              <a:srgbClr val="33CC33">
                <a:alpha val="7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5"/>
          <p:cNvCxnSpPr/>
          <p:nvPr/>
        </p:nvCxnSpPr>
        <p:spPr>
          <a:xfrm>
            <a:off x="5232276" y="3046763"/>
            <a:ext cx="432048" cy="0"/>
          </a:xfrm>
          <a:prstGeom prst="line">
            <a:avLst/>
          </a:prstGeom>
          <a:ln w="76200">
            <a:solidFill>
              <a:srgbClr val="33CC33">
                <a:alpha val="7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3"/>
          <p:cNvSpPr/>
          <p:nvPr/>
        </p:nvSpPr>
        <p:spPr>
          <a:xfrm>
            <a:off x="1123950" y="3237961"/>
            <a:ext cx="5038725" cy="470365"/>
          </a:xfrm>
          <a:custGeom>
            <a:avLst/>
            <a:gdLst>
              <a:gd name="connsiteX0" fmla="*/ 5038725 w 5038725"/>
              <a:gd name="connsiteY0" fmla="*/ 19050 h 742966"/>
              <a:gd name="connsiteX1" fmla="*/ 3981450 w 5038725"/>
              <a:gd name="connsiteY1" fmla="*/ 495300 h 742966"/>
              <a:gd name="connsiteX2" fmla="*/ 2657475 w 5038725"/>
              <a:gd name="connsiteY2" fmla="*/ 742950 h 742966"/>
              <a:gd name="connsiteX3" fmla="*/ 1047750 w 5038725"/>
              <a:gd name="connsiteY3" fmla="*/ 504825 h 742966"/>
              <a:gd name="connsiteX4" fmla="*/ 0 w 5038725"/>
              <a:gd name="connsiteY4" fmla="*/ 0 h 74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8725" h="742966">
                <a:moveTo>
                  <a:pt x="5038725" y="19050"/>
                </a:moveTo>
                <a:cubicBezTo>
                  <a:pt x="4708525" y="196850"/>
                  <a:pt x="4378325" y="374650"/>
                  <a:pt x="3981450" y="495300"/>
                </a:cubicBezTo>
                <a:cubicBezTo>
                  <a:pt x="3584575" y="615950"/>
                  <a:pt x="3146425" y="741363"/>
                  <a:pt x="2657475" y="742950"/>
                </a:cubicBezTo>
                <a:cubicBezTo>
                  <a:pt x="2168525" y="744537"/>
                  <a:pt x="1490662" y="628650"/>
                  <a:pt x="1047750" y="504825"/>
                </a:cubicBezTo>
                <a:cubicBezTo>
                  <a:pt x="604838" y="381000"/>
                  <a:pt x="302419" y="190500"/>
                  <a:pt x="0" y="0"/>
                </a:cubicBezTo>
              </a:path>
            </a:pathLst>
          </a:custGeom>
          <a:ln w="76200">
            <a:solidFill>
              <a:srgbClr val="33CC33">
                <a:alpha val="7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6020" y="9618300"/>
            <a:ext cx="360045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z="1600" dirty="0"/>
              <a:t> 오른쪽으로  웨이브</a:t>
            </a:r>
            <a:endParaRPr lang="en-US" altLang="ko-KR" sz="1600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39" y="4456324"/>
            <a:ext cx="2903025" cy="506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3654217" y="9611184"/>
            <a:ext cx="360045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z="1600" dirty="0"/>
              <a:t>왼쪽으로 웨이브</a:t>
            </a:r>
            <a:endParaRPr lang="en-US" altLang="ko-KR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423525" y="683990"/>
            <a:ext cx="1912376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5.4  </a:t>
            </a:r>
            <a:r>
              <a:rPr lang="ko-KR" altLang="en-US" sz="2600" b="1" i="1" dirty="0"/>
              <a:t>웨이브</a:t>
            </a:r>
          </a:p>
        </p:txBody>
      </p:sp>
    </p:spTree>
    <p:extLst>
      <p:ext uri="{BB962C8B-B14F-4D97-AF65-F5344CB8AC3E}">
        <p14:creationId xmlns:p14="http://schemas.microsoft.com/office/powerpoint/2010/main" val="2802604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972022"/>
            <a:ext cx="6192688" cy="82176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#include &lt;</a:t>
            </a:r>
            <a:r>
              <a:rPr lang="en-US" altLang="ko-KR" sz="1100" dirty="0" err="1"/>
              <a:t>Servo.h</a:t>
            </a:r>
            <a:r>
              <a:rPr lang="en-US" altLang="ko-KR" sz="1100" dirty="0"/>
              <a:t>&gt;              </a:t>
            </a:r>
          </a:p>
          <a:p>
            <a:r>
              <a:rPr lang="en-US" altLang="ko-KR" sz="1100" dirty="0"/>
              <a:t>#include &lt;</a:t>
            </a:r>
            <a:r>
              <a:rPr lang="en-US" altLang="ko-KR" sz="1100" dirty="0" err="1"/>
              <a:t>SoftwareSerial.h</a:t>
            </a:r>
            <a:r>
              <a:rPr lang="en-US" altLang="ko-KR" sz="1100" dirty="0"/>
              <a:t>&gt;   // </a:t>
            </a:r>
            <a:r>
              <a:rPr lang="ko-KR" altLang="en-US" sz="1100" dirty="0"/>
              <a:t>시리얼 포트 사용시 필요한 자료 포함</a:t>
            </a:r>
          </a:p>
          <a:p>
            <a:r>
              <a:rPr lang="en-US" altLang="ko-KR" sz="1100" dirty="0"/>
              <a:t>// </a:t>
            </a:r>
            <a:r>
              <a:rPr lang="ko-KR" altLang="en-US" sz="1100" dirty="0" err="1"/>
              <a:t>서보</a:t>
            </a:r>
            <a:r>
              <a:rPr lang="ko-KR" altLang="en-US" sz="1100" dirty="0"/>
              <a:t> 모터 객체  선언 </a:t>
            </a:r>
          </a:p>
          <a:p>
            <a:r>
              <a:rPr lang="en-US" altLang="ko-KR" sz="1100" dirty="0"/>
              <a:t>Servo servo_8;</a:t>
            </a:r>
          </a:p>
          <a:p>
            <a:r>
              <a:rPr lang="en-US" altLang="ko-KR" sz="1100" dirty="0"/>
              <a:t>Servo servo_9;</a:t>
            </a:r>
          </a:p>
          <a:p>
            <a:r>
              <a:rPr lang="en-US" altLang="ko-KR" sz="1100" dirty="0"/>
              <a:t>Servo servo_10;</a:t>
            </a:r>
          </a:p>
          <a:p>
            <a:r>
              <a:rPr lang="en-US" altLang="ko-KR" sz="1100" dirty="0"/>
              <a:t>Servo servo_11;</a:t>
            </a:r>
          </a:p>
          <a:p>
            <a:endParaRPr lang="en-US" altLang="ko-KR" sz="1100" dirty="0"/>
          </a:p>
          <a:p>
            <a:r>
              <a:rPr lang="en-US" altLang="ko-KR" sz="1100" dirty="0"/>
              <a:t>// </a:t>
            </a:r>
            <a:r>
              <a:rPr lang="ko-KR" altLang="en-US" sz="1100" dirty="0"/>
              <a:t>함수의 원형 선언 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Set_Basic_Pose</a:t>
            </a:r>
            <a:r>
              <a:rPr lang="en-US" altLang="ko-KR" sz="1100" dirty="0"/>
              <a:t>();    // </a:t>
            </a:r>
            <a:r>
              <a:rPr lang="ko-KR" altLang="en-US" sz="1100" dirty="0"/>
              <a:t>기본 자세로 설정 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Dance_Wave_Left</a:t>
            </a:r>
            <a:r>
              <a:rPr lang="en-US" altLang="ko-KR" sz="1100" dirty="0"/>
              <a:t>();   // </a:t>
            </a:r>
            <a:r>
              <a:rPr lang="ko-KR" altLang="en-US" sz="1100" dirty="0"/>
              <a:t>왼쪽방향으로 </a:t>
            </a:r>
            <a:r>
              <a:rPr lang="en-US" altLang="ko-KR" sz="1100" dirty="0"/>
              <a:t>wave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Dance_Wave_Right</a:t>
            </a:r>
            <a:r>
              <a:rPr lang="en-US" altLang="ko-KR" sz="1100" dirty="0"/>
              <a:t>();  // </a:t>
            </a:r>
            <a:r>
              <a:rPr lang="ko-KR" altLang="en-US" sz="1100" dirty="0"/>
              <a:t>오른쪽방향으로 </a:t>
            </a:r>
            <a:r>
              <a:rPr lang="en-US" altLang="ko-KR" sz="1100" dirty="0"/>
              <a:t>wave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Dance_Wave</a:t>
            </a:r>
            <a:r>
              <a:rPr lang="en-US" altLang="ko-KR" sz="1100" dirty="0"/>
              <a:t>();        // wave </a:t>
            </a:r>
            <a:r>
              <a:rPr lang="ko-KR" altLang="en-US" sz="1100" dirty="0"/>
              <a:t>댄스</a:t>
            </a:r>
          </a:p>
          <a:p>
            <a:r>
              <a:rPr lang="en-US" altLang="ko-KR" sz="1100" dirty="0"/>
              <a:t>//--------------------------------------------------------------------------------</a:t>
            </a:r>
          </a:p>
          <a:p>
            <a:r>
              <a:rPr lang="en-US" altLang="ko-KR" sz="1100" dirty="0"/>
              <a:t>// </a:t>
            </a:r>
            <a:r>
              <a:rPr lang="ko-KR" altLang="en-US" sz="1100" dirty="0"/>
              <a:t>초기화 작업</a:t>
            </a:r>
          </a:p>
          <a:p>
            <a:r>
              <a:rPr lang="en-US" altLang="ko-KR" sz="1100" dirty="0"/>
              <a:t>//--------------------------------------------------------------------------------</a:t>
            </a:r>
          </a:p>
          <a:p>
            <a:r>
              <a:rPr lang="en-US" altLang="ko-KR" sz="1100" dirty="0"/>
              <a:t>void setup()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servo_8.attach(8);</a:t>
            </a:r>
          </a:p>
          <a:p>
            <a:r>
              <a:rPr lang="en-US" altLang="ko-KR" sz="1100" dirty="0"/>
              <a:t>    servo_9.attach(9);</a:t>
            </a:r>
          </a:p>
          <a:p>
            <a:r>
              <a:rPr lang="en-US" altLang="ko-KR" sz="1100" dirty="0"/>
              <a:t>    servo_10.attach(10);</a:t>
            </a:r>
          </a:p>
          <a:p>
            <a:r>
              <a:rPr lang="en-US" altLang="ko-KR" sz="1100" dirty="0"/>
              <a:t>    servo_11.attach(11);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Set_Basic_Pose</a:t>
            </a:r>
            <a:r>
              <a:rPr lang="en-US" altLang="ko-KR" sz="1100" dirty="0"/>
              <a:t>(); // </a:t>
            </a:r>
            <a:r>
              <a:rPr lang="ko-KR" altLang="en-US" sz="1100" dirty="0"/>
              <a:t>기본자세로 설정</a:t>
            </a:r>
            <a:endParaRPr lang="en-US" altLang="ko-KR" sz="1100" dirty="0"/>
          </a:p>
          <a:p>
            <a:r>
              <a:rPr lang="en-US" altLang="ko-KR" sz="1100" dirty="0"/>
              <a:t>}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//  </a:t>
            </a:r>
            <a:r>
              <a:rPr lang="ko-KR" altLang="en-US" sz="1100" dirty="0"/>
              <a:t>무한 반복루틴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void loop()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Set_Basic_Pose</a:t>
            </a:r>
            <a:r>
              <a:rPr lang="en-US" altLang="ko-KR" sz="1100" dirty="0"/>
              <a:t>();  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Dance_Wave_Left</a:t>
            </a:r>
            <a:r>
              <a:rPr lang="en-US" altLang="ko-KR" sz="1100" dirty="0"/>
              <a:t>();      //  </a:t>
            </a:r>
            <a:r>
              <a:rPr lang="ko-KR" altLang="en-US" sz="1100" dirty="0"/>
              <a:t>웨이브 댄스 </a:t>
            </a:r>
            <a:r>
              <a:rPr lang="en-US" altLang="ko-KR" sz="1100" dirty="0"/>
              <a:t>:  </a:t>
            </a:r>
            <a:r>
              <a:rPr lang="ko-KR" altLang="en-US" sz="1100" dirty="0"/>
              <a:t>왼쪽방향으로 이동    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Set_Basic_Pose</a:t>
            </a:r>
            <a:r>
              <a:rPr lang="en-US" altLang="ko-KR" sz="1100" dirty="0"/>
              <a:t>();  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Dance_Wave_Right</a:t>
            </a:r>
            <a:r>
              <a:rPr lang="en-US" altLang="ko-KR" sz="1100" dirty="0"/>
              <a:t>();     //  </a:t>
            </a:r>
            <a:r>
              <a:rPr lang="ko-KR" altLang="en-US" sz="1100" dirty="0"/>
              <a:t>웨이브 댄스 </a:t>
            </a:r>
            <a:r>
              <a:rPr lang="en-US" altLang="ko-KR" sz="1100" dirty="0"/>
              <a:t>:   </a:t>
            </a:r>
            <a:r>
              <a:rPr lang="ko-KR" altLang="en-US" sz="1100" dirty="0"/>
              <a:t>오른쪽 방향으로 이동</a:t>
            </a:r>
          </a:p>
          <a:p>
            <a:r>
              <a:rPr lang="ko-KR" altLang="en-US" sz="1100" dirty="0"/>
              <a:t>   </a:t>
            </a:r>
          </a:p>
          <a:p>
            <a:r>
              <a:rPr lang="en-US" altLang="ko-KR" sz="1100" dirty="0"/>
              <a:t>}</a:t>
            </a:r>
          </a:p>
          <a:p>
            <a:endParaRPr lang="en-US" altLang="ko-KR" sz="1100" dirty="0"/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//  </a:t>
            </a:r>
            <a:r>
              <a:rPr lang="ko-KR" altLang="en-US" sz="1100" dirty="0"/>
              <a:t>기본자세로 설정한다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void </a:t>
            </a:r>
            <a:r>
              <a:rPr lang="en-US" altLang="ko-KR" sz="1100" dirty="0" err="1"/>
              <a:t>Set_Basic_Pose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servo_8.write(90);</a:t>
            </a:r>
          </a:p>
          <a:p>
            <a:r>
              <a:rPr lang="en-US" altLang="ko-KR" sz="1100" dirty="0"/>
              <a:t>    servo_9.write(90);</a:t>
            </a:r>
          </a:p>
          <a:p>
            <a:r>
              <a:rPr lang="en-US" altLang="ko-KR" sz="1100" dirty="0"/>
              <a:t>    servo_10.write(90);</a:t>
            </a:r>
          </a:p>
          <a:p>
            <a:r>
              <a:rPr lang="en-US" altLang="ko-KR" sz="1100" dirty="0"/>
              <a:t>    servo_11.write(90);</a:t>
            </a:r>
          </a:p>
          <a:p>
            <a:r>
              <a:rPr lang="en-US" altLang="ko-KR" sz="1100" dirty="0"/>
              <a:t>    delay(100); // 0.1</a:t>
            </a:r>
            <a:r>
              <a:rPr lang="ko-KR" altLang="en-US" sz="1100" dirty="0"/>
              <a:t>초 대기 </a:t>
            </a:r>
          </a:p>
          <a:p>
            <a:r>
              <a:rPr lang="en-US" altLang="ko-KR" sz="11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342" y="683990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하기 위해  </a:t>
            </a:r>
            <a:r>
              <a:rPr lang="en-US" altLang="ko-KR" sz="1400" dirty="0" err="1"/>
              <a:t>dance_wave.ino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8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4106" y="963300"/>
            <a:ext cx="6192688" cy="70326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//  </a:t>
            </a:r>
            <a:r>
              <a:rPr lang="ko-KR" altLang="en-US" sz="1100" dirty="0"/>
              <a:t>웨이브 댄스 </a:t>
            </a:r>
            <a:r>
              <a:rPr lang="en-US" altLang="ko-KR" sz="1100" dirty="0"/>
              <a:t>:  </a:t>
            </a:r>
            <a:r>
              <a:rPr lang="ko-KR" altLang="en-US" sz="1100" dirty="0"/>
              <a:t>왼쪽 방향으로 이동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void  </a:t>
            </a:r>
            <a:r>
              <a:rPr lang="en-US" altLang="ko-KR" sz="1100" dirty="0" err="1"/>
              <a:t>Dance_Wave_Left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for(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i=0; i&lt;3; i++ )</a:t>
            </a:r>
          </a:p>
          <a:p>
            <a:r>
              <a:rPr lang="en-US" altLang="ko-KR" sz="1100" dirty="0"/>
              <a:t>    {</a:t>
            </a:r>
          </a:p>
          <a:p>
            <a:r>
              <a:rPr lang="en-US" altLang="ko-KR" sz="1100" dirty="0"/>
              <a:t>        servo_9.write(135);</a:t>
            </a:r>
          </a:p>
          <a:p>
            <a:r>
              <a:rPr lang="en-US" altLang="ko-KR" sz="1100" dirty="0"/>
              <a:t>        delay(100);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servo_8.write(45);</a:t>
            </a:r>
          </a:p>
          <a:p>
            <a:r>
              <a:rPr lang="en-US" altLang="ko-KR" sz="1100" dirty="0"/>
              <a:t>        delay(100);</a:t>
            </a:r>
          </a:p>
          <a:p>
            <a:r>
              <a:rPr lang="en-US" altLang="ko-KR" sz="1100" dirty="0"/>
              <a:t>        </a:t>
            </a:r>
          </a:p>
          <a:p>
            <a:r>
              <a:rPr lang="en-US" altLang="ko-KR" sz="1100" dirty="0"/>
              <a:t>        servo_9.write(90);</a:t>
            </a:r>
          </a:p>
          <a:p>
            <a:r>
              <a:rPr lang="en-US" altLang="ko-KR" sz="1100" dirty="0"/>
              <a:t>        delay(100);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servo_8.write(90);</a:t>
            </a:r>
          </a:p>
          <a:p>
            <a:r>
              <a:rPr lang="en-US" altLang="ko-KR" sz="1100" dirty="0"/>
              <a:t>        delay(100);</a:t>
            </a:r>
          </a:p>
          <a:p>
            <a:r>
              <a:rPr lang="en-US" altLang="ko-KR" sz="1100" dirty="0"/>
              <a:t>        </a:t>
            </a:r>
          </a:p>
          <a:p>
            <a:r>
              <a:rPr lang="en-US" altLang="ko-KR" sz="1100" dirty="0"/>
              <a:t>    }</a:t>
            </a:r>
          </a:p>
          <a:p>
            <a:r>
              <a:rPr lang="en-US" altLang="ko-KR" sz="1100" dirty="0"/>
              <a:t>}    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//  </a:t>
            </a:r>
            <a:r>
              <a:rPr lang="ko-KR" altLang="en-US" sz="1100" dirty="0"/>
              <a:t>웨이브 댄스 </a:t>
            </a:r>
            <a:r>
              <a:rPr lang="en-US" altLang="ko-KR" sz="1100" dirty="0"/>
              <a:t>:  </a:t>
            </a:r>
            <a:r>
              <a:rPr lang="ko-KR" altLang="en-US" sz="1100" dirty="0"/>
              <a:t>오른쪽 방향으로 이동</a:t>
            </a:r>
          </a:p>
          <a:p>
            <a:r>
              <a:rPr lang="en-US" altLang="ko-KR" sz="1100" dirty="0"/>
              <a:t>//-----------------------------------------------------------------------</a:t>
            </a:r>
          </a:p>
          <a:p>
            <a:r>
              <a:rPr lang="en-US" altLang="ko-KR" sz="1100" dirty="0"/>
              <a:t>void  </a:t>
            </a:r>
            <a:r>
              <a:rPr lang="en-US" altLang="ko-KR" sz="1100" dirty="0" err="1"/>
              <a:t>Dance_Wave_Right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{</a:t>
            </a:r>
          </a:p>
          <a:p>
            <a:r>
              <a:rPr lang="en-US" altLang="ko-KR" sz="1100" dirty="0"/>
              <a:t>    for(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i=0; i&lt;3; i++ )</a:t>
            </a:r>
          </a:p>
          <a:p>
            <a:r>
              <a:rPr lang="en-US" altLang="ko-KR" sz="1100" dirty="0"/>
              <a:t>    {</a:t>
            </a:r>
          </a:p>
          <a:p>
            <a:r>
              <a:rPr lang="en-US" altLang="ko-KR" sz="1100" dirty="0"/>
              <a:t>        servo_8.write(45);</a:t>
            </a:r>
          </a:p>
          <a:p>
            <a:r>
              <a:rPr lang="en-US" altLang="ko-KR" sz="1100" dirty="0"/>
              <a:t>        delay(100);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servo_9.write(135);</a:t>
            </a:r>
          </a:p>
          <a:p>
            <a:r>
              <a:rPr lang="en-US" altLang="ko-KR" sz="1100" dirty="0"/>
              <a:t>        delay(100);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servo_8.write(90);</a:t>
            </a:r>
          </a:p>
          <a:p>
            <a:r>
              <a:rPr lang="en-US" altLang="ko-KR" sz="1100" dirty="0"/>
              <a:t>        delay(100);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        servo_9.write(90);</a:t>
            </a:r>
          </a:p>
          <a:p>
            <a:r>
              <a:rPr lang="en-US" altLang="ko-KR" sz="1100" dirty="0"/>
              <a:t>        delay(100);</a:t>
            </a:r>
          </a:p>
          <a:p>
            <a:r>
              <a:rPr lang="en-US" altLang="ko-KR" sz="1100" dirty="0"/>
              <a:t>    }</a:t>
            </a:r>
          </a:p>
          <a:p>
            <a:r>
              <a:rPr lang="en-US" altLang="ko-KR" sz="1100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157169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972022"/>
            <a:ext cx="6192688" cy="8606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dancingbot_python.header</a:t>
            </a:r>
            <a:r>
              <a:rPr lang="en-US" altLang="ko-KR" sz="1200" dirty="0"/>
              <a:t> as servo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2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def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기본 자세를 잡을 함수를 만듭니다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	</a:t>
            </a:r>
            <a:r>
              <a:rPr lang="en-US" altLang="ko-KR" sz="1200" dirty="0">
                <a:solidFill>
                  <a:srgbClr val="FF0000"/>
                </a:solidFill>
              </a:rPr>
              <a:t>#8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90</a:t>
            </a:r>
            <a:r>
              <a:rPr lang="ko-KR" altLang="en-US" sz="12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	</a:t>
            </a:r>
            <a:r>
              <a:rPr lang="en-US" altLang="ko-KR" sz="1200" dirty="0">
                <a:solidFill>
                  <a:srgbClr val="FF0000"/>
                </a:solidFill>
              </a:rPr>
              <a:t>#9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90</a:t>
            </a:r>
            <a:r>
              <a:rPr lang="ko-KR" altLang="en-US" sz="12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(10,90)	</a:t>
            </a:r>
            <a:r>
              <a:rPr lang="en-US" altLang="ko-KR" sz="1200" dirty="0">
                <a:solidFill>
                  <a:srgbClr val="FF0000"/>
                </a:solidFill>
              </a:rPr>
              <a:t>#10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90</a:t>
            </a:r>
            <a:r>
              <a:rPr lang="ko-KR" altLang="en-US" sz="1200" dirty="0">
                <a:solidFill>
                  <a:srgbClr val="FF0000"/>
                </a:solidFill>
              </a:rPr>
              <a:t>도로 맞춥니다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(11,90)	</a:t>
            </a:r>
            <a:r>
              <a:rPr lang="en-US" altLang="ko-KR" sz="1200" dirty="0">
                <a:solidFill>
                  <a:srgbClr val="FF0000"/>
                </a:solidFill>
              </a:rPr>
              <a:t>#11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90</a:t>
            </a:r>
            <a:r>
              <a:rPr lang="ko-KR" altLang="en-US" sz="1200" dirty="0">
                <a:solidFill>
                  <a:srgbClr val="FF0000"/>
                </a:solidFill>
              </a:rPr>
              <a:t>도로 맞춥니다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endParaRPr lang="ko-KR" altLang="en-US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def </a:t>
            </a:r>
            <a:r>
              <a:rPr lang="en-US" altLang="ko-KR" sz="1200" dirty="0" err="1"/>
              <a:t>danceWaveLeft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좌측으로 </a:t>
            </a:r>
            <a:r>
              <a:rPr lang="ko-KR" altLang="en-US" sz="1200" dirty="0" err="1">
                <a:solidFill>
                  <a:srgbClr val="FF0000"/>
                </a:solidFill>
              </a:rPr>
              <a:t>웨이브하는</a:t>
            </a:r>
            <a:r>
              <a:rPr lang="ko-KR" altLang="en-US" sz="1200" dirty="0">
                <a:solidFill>
                  <a:srgbClr val="FF0000"/>
                </a:solidFill>
              </a:rPr>
              <a:t>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for I in range(3):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이 밑의 코드를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>
                <a:solidFill>
                  <a:srgbClr val="FF0000"/>
                </a:solidFill>
              </a:rPr>
              <a:t>번 반복합니다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(9,135)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우측 발을 올립니다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		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(8,45)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좌측 발을 올립니다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우측 발을 내립니다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좌측 발을 내립니다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d</a:t>
            </a:r>
            <a:r>
              <a:rPr lang="en-US" altLang="ko-KR" sz="1200"/>
              <a:t>ef </a:t>
            </a:r>
            <a:r>
              <a:rPr lang="en-US" altLang="ko-KR" sz="1200" dirty="0" err="1"/>
              <a:t>danceWaveRight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우측으로 </a:t>
            </a:r>
            <a:r>
              <a:rPr lang="ko-KR" altLang="en-US" sz="1200" dirty="0" err="1">
                <a:solidFill>
                  <a:srgbClr val="FF0000"/>
                </a:solidFill>
              </a:rPr>
              <a:t>웨이브하는</a:t>
            </a:r>
            <a:r>
              <a:rPr lang="ko-KR" altLang="en-US" sz="1200" dirty="0">
                <a:solidFill>
                  <a:srgbClr val="FF0000"/>
                </a:solidFill>
              </a:rPr>
              <a:t>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range(3):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이 밑의 코드를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>
                <a:solidFill>
                  <a:srgbClr val="FF0000"/>
                </a:solidFill>
              </a:rPr>
              <a:t>번 반복합니다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(8,45)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좌측 발을 올립니다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(9,135)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우측 발을 올립니다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좌측 발을 내립니다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우측 발을 내립니다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pPr>
              <a:lnSpc>
                <a:spcPct val="110000"/>
              </a:lnSpc>
            </a:pPr>
            <a:endParaRPr lang="en-US" altLang="ko-KR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d</a:t>
            </a:r>
            <a:r>
              <a:rPr lang="en-US" altLang="ko-KR" sz="1200"/>
              <a:t>ef </a:t>
            </a:r>
            <a:r>
              <a:rPr lang="en-US" altLang="ko-KR" sz="1200" dirty="0"/>
              <a:t>setup():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(2)	</a:t>
            </a:r>
            <a:r>
              <a:rPr lang="en-US" altLang="ko-KR" sz="1200" dirty="0">
                <a:solidFill>
                  <a:srgbClr val="FF0000"/>
                </a:solidFill>
              </a:rPr>
              <a:t>#loop </a:t>
            </a:r>
            <a:r>
              <a:rPr lang="ko-KR" altLang="en-US" sz="12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               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처음에 바른 자세를 잡습니다         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d</a:t>
            </a:r>
            <a:r>
              <a:rPr lang="en-US" altLang="ko-KR" sz="1200"/>
              <a:t>ef </a:t>
            </a:r>
            <a:r>
              <a:rPr lang="en-US" altLang="ko-KR" sz="1200" dirty="0"/>
              <a:t>loop():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    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기본 자세를 잡습니다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danceWaveLeft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좌측으로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웨이브합니다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기본 자세를 잡습니다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danceWaveRight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우측으로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웨이브합니다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setup()	</a:t>
            </a:r>
            <a:r>
              <a:rPr lang="en-US" altLang="ko-KR" sz="1200" dirty="0">
                <a:solidFill>
                  <a:srgbClr val="FF0000"/>
                </a:solidFill>
              </a:rPr>
              <a:t>#setup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while(True):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무한 반복합니다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/>
              <a:t>loop()	</a:t>
            </a:r>
            <a:r>
              <a:rPr lang="en-US" altLang="ko-KR" sz="1200" dirty="0">
                <a:solidFill>
                  <a:srgbClr val="FF0000"/>
                </a:solidFill>
              </a:rPr>
              <a:t>#loop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342" y="683990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dance_wave.py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055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0529" y="6156598"/>
            <a:ext cx="6315007" cy="3702774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300" dirty="0"/>
              <a:t>// “</a:t>
            </a:r>
            <a:r>
              <a:rPr lang="en-US" altLang="ko-KR" sz="1300" dirty="0" err="1"/>
              <a:t>Servo.h</a:t>
            </a:r>
            <a:r>
              <a:rPr lang="en-US" altLang="ko-KR" sz="1300" dirty="0"/>
              <a:t> </a:t>
            </a:r>
            <a:r>
              <a:rPr lang="ko-KR" altLang="en-US" sz="1300" dirty="0"/>
              <a:t>헤더파일을 </a:t>
            </a:r>
            <a:r>
              <a:rPr lang="ko-KR" altLang="en-US" sz="1300" dirty="0" err="1"/>
              <a:t>이브러리를</a:t>
            </a:r>
            <a:r>
              <a:rPr lang="ko-KR" altLang="en-US" sz="1300" dirty="0"/>
              <a:t> 포함하세요</a:t>
            </a:r>
            <a:r>
              <a:rPr lang="en-US" altLang="ko-KR" sz="1300" dirty="0"/>
              <a:t>”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 fontAlgn="base"/>
            <a:r>
              <a:rPr lang="en-US" altLang="ko-KR" sz="1300" dirty="0">
                <a:solidFill>
                  <a:srgbClr val="FF0000"/>
                </a:solidFill>
              </a:rPr>
              <a:t>#include &lt;</a:t>
            </a:r>
            <a:r>
              <a:rPr lang="en-US" altLang="ko-KR" sz="1300" dirty="0" err="1">
                <a:solidFill>
                  <a:srgbClr val="FF0000"/>
                </a:solidFill>
              </a:rPr>
              <a:t>Servo.h</a:t>
            </a:r>
            <a:r>
              <a:rPr lang="en-US" altLang="ko-KR" sz="1300" dirty="0">
                <a:solidFill>
                  <a:srgbClr val="FF0000"/>
                </a:solidFill>
              </a:rPr>
              <a:t>&gt;</a:t>
            </a:r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en-US" altLang="ko-KR" sz="1300" dirty="0"/>
              <a:t>//</a:t>
            </a:r>
            <a:r>
              <a:rPr lang="ko-KR" altLang="en-US" sz="1300" dirty="0"/>
              <a:t> </a:t>
            </a:r>
            <a:r>
              <a:rPr lang="en-US" altLang="ko-KR" sz="1300" dirty="0"/>
              <a:t>8</a:t>
            </a:r>
            <a:r>
              <a:rPr lang="ko-KR" altLang="en-US" sz="1300" dirty="0" err="1"/>
              <a:t>번핀에</a:t>
            </a:r>
            <a:r>
              <a:rPr lang="ko-KR" altLang="en-US" sz="1300" dirty="0"/>
              <a:t> 연결된 </a:t>
            </a:r>
            <a:r>
              <a:rPr lang="ko-KR" altLang="en-US" sz="1300" dirty="0" err="1"/>
              <a:t>서보모터를</a:t>
            </a:r>
            <a:r>
              <a:rPr lang="ko-KR" altLang="en-US" sz="1300" dirty="0"/>
              <a:t> 사용하기 위한  변수를 생성합니다</a:t>
            </a:r>
            <a:r>
              <a:rPr lang="en-US" altLang="ko-KR" sz="1300" dirty="0"/>
              <a:t>.</a:t>
            </a:r>
          </a:p>
          <a:p>
            <a:pPr fontAlgn="base"/>
            <a:r>
              <a:rPr lang="en-US" altLang="ko-KR" sz="1300" dirty="0">
                <a:solidFill>
                  <a:srgbClr val="FF0000"/>
                </a:solidFill>
              </a:rPr>
              <a:t>Servo servo_8;</a:t>
            </a:r>
            <a:r>
              <a:rPr lang="en-US" altLang="ko-KR" sz="1300" dirty="0"/>
              <a:t> </a:t>
            </a:r>
          </a:p>
          <a:p>
            <a:pPr fontAlgn="base"/>
            <a:endParaRPr lang="en-US" altLang="ko-KR" sz="1300" dirty="0"/>
          </a:p>
          <a:p>
            <a:pPr fontAlgn="base"/>
            <a:r>
              <a:rPr lang="en-US" altLang="ko-KR" sz="1300" dirty="0"/>
              <a:t>// </a:t>
            </a:r>
            <a:r>
              <a:rPr lang="ko-KR" altLang="en-US" sz="1300" dirty="0" err="1"/>
              <a:t>서보모터</a:t>
            </a:r>
            <a:r>
              <a:rPr lang="ko-KR" altLang="en-US" sz="1300" dirty="0"/>
              <a:t> 변수 </a:t>
            </a:r>
            <a:r>
              <a:rPr lang="en-US" altLang="ko-KR" sz="1300" dirty="0"/>
              <a:t>servo_8</a:t>
            </a:r>
            <a:r>
              <a:rPr lang="ko-KR" altLang="en-US" sz="1300" dirty="0"/>
              <a:t>에 </a:t>
            </a:r>
            <a:r>
              <a:rPr lang="ko-KR" altLang="en-US" sz="1300" dirty="0" err="1"/>
              <a:t>서보모터가</a:t>
            </a:r>
            <a:r>
              <a:rPr lang="ko-KR" altLang="en-US" sz="1300" dirty="0"/>
              <a:t> </a:t>
            </a:r>
            <a:r>
              <a:rPr lang="en-US" altLang="ko-KR" sz="1300" dirty="0"/>
              <a:t>8</a:t>
            </a:r>
            <a:r>
              <a:rPr lang="ko-KR" altLang="en-US" sz="1300" dirty="0" err="1"/>
              <a:t>번핀에</a:t>
            </a:r>
            <a:r>
              <a:rPr lang="ko-KR" altLang="en-US" sz="1300" dirty="0"/>
              <a:t> 연결되었다</a:t>
            </a:r>
            <a:r>
              <a:rPr lang="en-US" altLang="ko-KR" sz="1300" dirty="0"/>
              <a:t>. </a:t>
            </a:r>
          </a:p>
          <a:p>
            <a:pPr fontAlgn="base"/>
            <a:r>
              <a:rPr lang="en-US" altLang="ko-KR" sz="1300" dirty="0">
                <a:solidFill>
                  <a:srgbClr val="FF0000"/>
                </a:solidFill>
              </a:rPr>
              <a:t>servo_8.attatch( 8 );</a:t>
            </a:r>
            <a:r>
              <a:rPr lang="en-US" altLang="ko-KR" sz="1300" dirty="0"/>
              <a:t>  </a:t>
            </a:r>
          </a:p>
          <a:p>
            <a:pPr fontAlgn="base"/>
            <a:endParaRPr lang="en-US" altLang="ko-KR" sz="1300" dirty="0"/>
          </a:p>
          <a:p>
            <a:pPr fontAlgn="base"/>
            <a:r>
              <a:rPr lang="ko-KR" altLang="en-US" sz="1300" dirty="0" err="1"/>
              <a:t>아두이노는</a:t>
            </a:r>
            <a:r>
              <a:rPr lang="ko-KR" altLang="en-US" sz="1300" dirty="0"/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setup() { }</a:t>
            </a:r>
            <a:r>
              <a:rPr lang="en-US" altLang="ko-KR" sz="1300" dirty="0"/>
              <a:t> </a:t>
            </a:r>
            <a:r>
              <a:rPr lang="ko-KR" altLang="en-US" sz="1300" dirty="0"/>
              <a:t>함수가 제일 먼저  딱 </a:t>
            </a:r>
            <a:r>
              <a:rPr lang="en-US" altLang="ko-KR" sz="1300" dirty="0"/>
              <a:t>1</a:t>
            </a:r>
            <a:r>
              <a:rPr lang="ko-KR" altLang="en-US" sz="1300" dirty="0"/>
              <a:t>번 실행되고</a:t>
            </a:r>
            <a:r>
              <a:rPr lang="en-US" altLang="ko-KR" sz="1300" dirty="0"/>
              <a:t>, </a:t>
            </a:r>
            <a:r>
              <a:rPr lang="ko-KR" altLang="en-US" sz="1300" dirty="0"/>
              <a:t>그 다음에는</a:t>
            </a:r>
            <a:endParaRPr lang="en-US" altLang="ko-KR" sz="1300" dirty="0"/>
          </a:p>
          <a:p>
            <a:pPr fontAlgn="base"/>
            <a:r>
              <a:rPr lang="en-US" altLang="ko-KR" sz="1300" dirty="0">
                <a:solidFill>
                  <a:srgbClr val="FF0000"/>
                </a:solidFill>
              </a:rPr>
              <a:t>loop() { }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 </a:t>
            </a:r>
            <a:r>
              <a:rPr lang="ko-KR" altLang="en-US" sz="1300" dirty="0"/>
              <a:t>안에 있는 코드들이 무한 반복 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그래서 프로그램에서</a:t>
            </a:r>
            <a:endParaRPr lang="en-US" altLang="ko-KR" sz="1300" dirty="0"/>
          </a:p>
          <a:p>
            <a:pPr fontAlgn="base"/>
            <a:r>
              <a:rPr lang="ko-KR" altLang="en-US" sz="1300" dirty="0"/>
              <a:t>제일 먼저 사용할 변수들과 연결작업은 </a:t>
            </a:r>
            <a:r>
              <a:rPr lang="en-US" altLang="ko-KR" sz="1300" dirty="0"/>
              <a:t>setup() </a:t>
            </a:r>
            <a:r>
              <a:rPr lang="ko-KR" altLang="en-US" sz="1300" dirty="0"/>
              <a:t>함수에 하고</a:t>
            </a:r>
            <a:r>
              <a:rPr lang="en-US" altLang="ko-KR" sz="1300" dirty="0"/>
              <a:t>,  </a:t>
            </a:r>
            <a:r>
              <a:rPr lang="ko-KR" altLang="en-US" sz="1300" dirty="0"/>
              <a:t>실제 동작코딩은 </a:t>
            </a:r>
            <a:r>
              <a:rPr lang="en-US" altLang="ko-KR" sz="1300" dirty="0"/>
              <a:t> loop() { } </a:t>
            </a:r>
            <a:r>
              <a:rPr lang="ko-KR" altLang="en-US" sz="1300" dirty="0"/>
              <a:t>함수 안에다 작성하는 방식을 따릅니다</a:t>
            </a:r>
            <a:r>
              <a:rPr lang="en-US" altLang="ko-KR" sz="1300" dirty="0"/>
              <a:t>. </a:t>
            </a:r>
          </a:p>
          <a:p>
            <a:pPr fontAlgn="base"/>
            <a:r>
              <a:rPr lang="en-US" altLang="ko-KR" sz="1300" dirty="0"/>
              <a:t>C</a:t>
            </a:r>
            <a:r>
              <a:rPr lang="ko-KR" altLang="en-US" sz="1300" dirty="0"/>
              <a:t>언어 문법에서 문장이 끝나면 세미콜론 </a:t>
            </a:r>
            <a:r>
              <a:rPr lang="en-US" altLang="ko-KR" sz="1300" dirty="0"/>
              <a:t>“ </a:t>
            </a:r>
            <a:r>
              <a:rPr lang="en-US" altLang="ko-KR" sz="1300" dirty="0">
                <a:solidFill>
                  <a:srgbClr val="FF0000"/>
                </a:solidFill>
              </a:rPr>
              <a:t>;</a:t>
            </a:r>
            <a:r>
              <a:rPr lang="en-US" altLang="ko-KR" sz="1300" dirty="0"/>
              <a:t> “ </a:t>
            </a:r>
            <a:r>
              <a:rPr lang="ko-KR" altLang="en-US" sz="1300" dirty="0"/>
              <a:t>으로 알려줍니다</a:t>
            </a:r>
            <a:r>
              <a:rPr lang="en-US" altLang="ko-KR" sz="1300" dirty="0"/>
              <a:t>.</a:t>
            </a:r>
          </a:p>
          <a:p>
            <a:pPr fontAlgn="base"/>
            <a:r>
              <a:rPr lang="en-US" altLang="ko-KR" sz="1300" dirty="0"/>
              <a:t>;</a:t>
            </a:r>
            <a:r>
              <a:rPr lang="ko-KR" altLang="en-US" sz="1300" dirty="0"/>
              <a:t>이 있는</a:t>
            </a:r>
            <a:r>
              <a:rPr lang="en-US" altLang="ko-KR" sz="1300" dirty="0"/>
              <a:t> </a:t>
            </a:r>
            <a:r>
              <a:rPr lang="ko-KR" altLang="en-US" sz="1300" dirty="0"/>
              <a:t>문장은 실행이 됩니다</a:t>
            </a:r>
            <a:r>
              <a:rPr lang="en-US" altLang="ko-KR" sz="1300" dirty="0"/>
              <a:t>.</a:t>
            </a:r>
          </a:p>
          <a:p>
            <a:pPr fontAlgn="base"/>
            <a:r>
              <a:rPr lang="en-US" altLang="ko-KR" sz="1300" dirty="0"/>
              <a:t>//  8</a:t>
            </a:r>
            <a:r>
              <a:rPr lang="ko-KR" altLang="en-US" sz="1300" dirty="0" err="1"/>
              <a:t>번핀에</a:t>
            </a:r>
            <a:r>
              <a:rPr lang="ko-KR" altLang="en-US" sz="1300" dirty="0"/>
              <a:t> 연결된 </a:t>
            </a:r>
            <a:r>
              <a:rPr lang="ko-KR" altLang="en-US" sz="1300" dirty="0" err="1"/>
              <a:t>서보모터의</a:t>
            </a:r>
            <a:r>
              <a:rPr lang="ko-KR" altLang="en-US" sz="1300" dirty="0"/>
              <a:t> 각도를 </a:t>
            </a:r>
            <a:r>
              <a:rPr lang="en-US" altLang="ko-KR" sz="1300" dirty="0"/>
              <a:t>90</a:t>
            </a:r>
            <a:r>
              <a:rPr lang="ko-KR" altLang="en-US" sz="1300" dirty="0"/>
              <a:t>도 설정하라 </a:t>
            </a:r>
            <a:endParaRPr lang="en-US" altLang="ko-KR" sz="1300" dirty="0"/>
          </a:p>
          <a:p>
            <a:pPr fontAlgn="base"/>
            <a:r>
              <a:rPr lang="en-US" altLang="ko-KR" sz="1300" dirty="0">
                <a:solidFill>
                  <a:srgbClr val="FF0000"/>
                </a:solidFill>
              </a:rPr>
              <a:t>servo_8.write( 90 );</a:t>
            </a:r>
            <a:r>
              <a:rPr lang="en-US" altLang="ko-KR" sz="1300" dirty="0"/>
              <a:t> </a:t>
            </a:r>
          </a:p>
          <a:p>
            <a:pPr fontAlgn="base"/>
            <a:r>
              <a:rPr lang="en-US" altLang="ko-KR" sz="1300" dirty="0">
                <a:solidFill>
                  <a:srgbClr val="FF0000"/>
                </a:solidFill>
              </a:rPr>
              <a:t>//</a:t>
            </a:r>
            <a:r>
              <a:rPr lang="en-US" altLang="ko-KR" sz="1300" dirty="0"/>
              <a:t> , /* */ </a:t>
            </a:r>
            <a:r>
              <a:rPr lang="ko-KR" altLang="en-US" sz="1300" dirty="0"/>
              <a:t>줄은 주석 처리되어 실행이 안됩니다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그래서  메모할 때 사용됩니다</a:t>
            </a:r>
            <a:r>
              <a:rPr lang="en-US" altLang="ko-KR" sz="1300" dirty="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0506" y="1080959"/>
            <a:ext cx="3600450" cy="301843"/>
          </a:xfrm>
          <a:prstGeom prst="rect">
            <a:avLst/>
          </a:prstGeom>
        </p:spPr>
        <p:txBody>
          <a:bodyPr lIns="100803" tIns="50402" rIns="100803" bIns="50402">
            <a:spAutoFit/>
          </a:bodyPr>
          <a:lstStyle/>
          <a:p>
            <a:r>
              <a:rPr lang="en-US" altLang="ko-KR" sz="1300" dirty="0"/>
              <a:t>2) </a:t>
            </a:r>
            <a:r>
              <a:rPr lang="ko-KR" altLang="en-US" sz="1300" dirty="0"/>
              <a:t>소스코드 분석을 해봅시다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9" y="1422818"/>
            <a:ext cx="2847914" cy="45177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534" y="4165287"/>
            <a:ext cx="1757534" cy="17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형 설명선 6"/>
          <p:cNvSpPr/>
          <p:nvPr/>
        </p:nvSpPr>
        <p:spPr>
          <a:xfrm>
            <a:off x="3733618" y="1260054"/>
            <a:ext cx="3347346" cy="2370579"/>
          </a:xfrm>
          <a:prstGeom prst="wedgeEllipseCallout">
            <a:avLst>
              <a:gd name="adj1" fmla="val -4997"/>
              <a:gd name="adj2" fmla="val 6362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3" tIns="50402" rIns="100803" bIns="50402" rtlCol="0" anchor="ctr"/>
          <a:lstStyle/>
          <a:p>
            <a:pPr algn="ctr"/>
            <a:endParaRPr lang="ko-KR" altLang="en-US" sz="1300"/>
          </a:p>
        </p:txBody>
      </p:sp>
      <p:sp>
        <p:nvSpPr>
          <p:cNvPr id="12" name="직사각형 11"/>
          <p:cNvSpPr/>
          <p:nvPr/>
        </p:nvSpPr>
        <p:spPr>
          <a:xfrm>
            <a:off x="4043397" y="1614875"/>
            <a:ext cx="3157503" cy="1625282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100" dirty="0" err="1"/>
              <a:t>서보모터</a:t>
            </a:r>
            <a:r>
              <a:rPr lang="ko-KR" altLang="en-US" sz="1100" dirty="0"/>
              <a:t> 운전기사 가문에 </a:t>
            </a:r>
            <a:r>
              <a:rPr lang="en-US" altLang="ko-KR" sz="1100" dirty="0"/>
              <a:t>servo_8</a:t>
            </a:r>
          </a:p>
          <a:p>
            <a:pPr fontAlgn="base"/>
            <a:r>
              <a:rPr lang="ko-KR" altLang="en-US" sz="1100" dirty="0"/>
              <a:t>이라는 아이가 태어났습니다</a:t>
            </a:r>
            <a:r>
              <a:rPr lang="en-US" altLang="ko-KR" sz="1100" dirty="0"/>
              <a:t>.  </a:t>
            </a:r>
            <a:r>
              <a:rPr lang="ko-KR" altLang="en-US" sz="1100" dirty="0"/>
              <a:t>이 아이는 </a:t>
            </a:r>
            <a:endParaRPr lang="en-US" altLang="ko-KR" sz="1100" dirty="0"/>
          </a:p>
          <a:p>
            <a:pPr fontAlgn="base"/>
            <a:r>
              <a:rPr lang="en-US" altLang="ko-KR" sz="1100" dirty="0"/>
              <a:t>8</a:t>
            </a:r>
            <a:r>
              <a:rPr lang="ko-KR" altLang="en-US" sz="1100" dirty="0" err="1"/>
              <a:t>번핀에</a:t>
            </a:r>
            <a:r>
              <a:rPr lang="ko-KR" altLang="en-US" sz="1100" dirty="0"/>
              <a:t> 연결된 </a:t>
            </a:r>
            <a:r>
              <a:rPr lang="ko-KR" altLang="en-US" sz="1100" dirty="0" err="1"/>
              <a:t>서보모터를</a:t>
            </a:r>
            <a:r>
              <a:rPr lang="ko-KR" altLang="en-US" sz="1100" dirty="0"/>
              <a:t>  다양한 방법으로</a:t>
            </a:r>
            <a:endParaRPr lang="en-US" altLang="ko-KR" sz="1100" dirty="0"/>
          </a:p>
          <a:p>
            <a:pPr fontAlgn="base"/>
            <a:r>
              <a:rPr lang="ko-KR" altLang="en-US" sz="1100" dirty="0"/>
              <a:t>조정하는 특별한 능력을 타고 났습니다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fontAlgn="base"/>
            <a:r>
              <a:rPr lang="en-US" altLang="ko-KR" sz="1100" dirty="0"/>
              <a:t>servo_8</a:t>
            </a:r>
            <a:r>
              <a:rPr lang="ko-KR" altLang="en-US" sz="1100" dirty="0"/>
              <a:t> 아이는 </a:t>
            </a:r>
            <a:r>
              <a:rPr lang="en-US" altLang="ko-KR" sz="1100" dirty="0"/>
              <a:t>0~180</a:t>
            </a:r>
            <a:r>
              <a:rPr lang="ko-KR" altLang="en-US" sz="1100" dirty="0"/>
              <a:t>도 사이에 원하는 </a:t>
            </a:r>
            <a:endParaRPr lang="en-US" altLang="ko-KR" sz="1100" dirty="0"/>
          </a:p>
          <a:p>
            <a:pPr fontAlgn="base"/>
            <a:r>
              <a:rPr lang="ko-KR" altLang="en-US" sz="1100" dirty="0"/>
              <a:t>각도로 </a:t>
            </a:r>
            <a:r>
              <a:rPr lang="ko-KR" altLang="en-US" sz="1100" dirty="0" err="1"/>
              <a:t>서보모터를</a:t>
            </a:r>
            <a:r>
              <a:rPr lang="ko-KR" altLang="en-US" sz="1100" dirty="0"/>
              <a:t> 움직이는 특별한 능력이 </a:t>
            </a:r>
            <a:endParaRPr lang="en-US" altLang="ko-KR" sz="1100" dirty="0"/>
          </a:p>
          <a:p>
            <a:pPr fontAlgn="base"/>
            <a:r>
              <a:rPr lang="ko-KR" altLang="en-US" sz="1100" dirty="0"/>
              <a:t>있습니다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어느날</a:t>
            </a:r>
            <a:r>
              <a:rPr lang="ko-KR" altLang="en-US" sz="1100" dirty="0"/>
              <a:t>  선생님이 명령을 합니다</a:t>
            </a:r>
            <a:r>
              <a:rPr lang="en-US" altLang="ko-KR" sz="1100" dirty="0"/>
              <a:t>.</a:t>
            </a:r>
          </a:p>
          <a:p>
            <a:pPr fontAlgn="base"/>
            <a:r>
              <a:rPr lang="en-US" altLang="ko-KR" sz="1100" dirty="0"/>
              <a:t>“ servo_8</a:t>
            </a:r>
            <a:r>
              <a:rPr lang="ko-KR" altLang="en-US" sz="1100" dirty="0"/>
              <a:t>아</a:t>
            </a:r>
            <a:r>
              <a:rPr lang="en-US" altLang="ko-KR" sz="1100" dirty="0"/>
              <a:t>! </a:t>
            </a:r>
            <a:r>
              <a:rPr lang="ko-KR" altLang="en-US" sz="1100" dirty="0"/>
              <a:t> </a:t>
            </a:r>
            <a:r>
              <a:rPr lang="en-US" altLang="ko-KR" sz="1100" dirty="0"/>
              <a:t>8</a:t>
            </a:r>
            <a:r>
              <a:rPr lang="ko-KR" altLang="en-US" sz="1100" dirty="0" err="1"/>
              <a:t>번모터를</a:t>
            </a:r>
            <a:r>
              <a:rPr lang="ko-KR" altLang="en-US" sz="1100" dirty="0"/>
              <a:t> </a:t>
            </a:r>
            <a:r>
              <a:rPr lang="en-US" altLang="ko-KR" sz="1100" dirty="0"/>
              <a:t>90</a:t>
            </a:r>
            <a:r>
              <a:rPr lang="ko-KR" altLang="en-US" sz="1100" dirty="0"/>
              <a:t>도로 설정하고</a:t>
            </a:r>
            <a:r>
              <a:rPr lang="en-US" altLang="ko-KR" sz="1100" dirty="0"/>
              <a:t>, </a:t>
            </a:r>
          </a:p>
          <a:p>
            <a:pPr fontAlgn="base"/>
            <a:r>
              <a:rPr lang="en-US" altLang="ko-KR" sz="1100" dirty="0"/>
              <a:t>    1</a:t>
            </a:r>
            <a:r>
              <a:rPr lang="ko-KR" altLang="en-US" sz="1100" dirty="0"/>
              <a:t>초 동안 그대로 있어라 </a:t>
            </a:r>
            <a:r>
              <a:rPr lang="en-US" altLang="ko-KR" sz="1100" dirty="0"/>
              <a:t>”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882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9" y="1529959"/>
            <a:ext cx="3378964" cy="5532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828006"/>
            <a:ext cx="7344866" cy="501898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/>
              <a:t>지금까지 작성한 것을 랜덤을 이용해서  </a:t>
            </a:r>
            <a:r>
              <a:rPr lang="en-US" altLang="ko-KR" sz="1300" dirty="0"/>
              <a:t>5~8</a:t>
            </a:r>
            <a:r>
              <a:rPr lang="ko-KR" altLang="en-US" sz="1300" dirty="0"/>
              <a:t>번 댄싱 동작으로 함수형태로 만들어 봅시다</a:t>
            </a:r>
            <a:r>
              <a:rPr lang="en-US" altLang="ko-KR" sz="1300" dirty="0"/>
              <a:t>.</a:t>
            </a:r>
          </a:p>
          <a:p>
            <a:pPr fontAlgn="base"/>
            <a:endParaRPr lang="en-US" altLang="ko-KR" sz="13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62" y="2844230"/>
            <a:ext cx="4299260" cy="676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18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972022"/>
            <a:ext cx="6192688" cy="824841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#include &lt;</a:t>
            </a:r>
            <a:r>
              <a:rPr lang="en-US" altLang="ko-KR" sz="1000" dirty="0" err="1"/>
              <a:t>Servo.h</a:t>
            </a:r>
            <a:r>
              <a:rPr lang="en-US" altLang="ko-KR" sz="1000" dirty="0"/>
              <a:t>&gt;              </a:t>
            </a:r>
          </a:p>
          <a:p>
            <a:r>
              <a:rPr lang="en-US" altLang="ko-KR" sz="1000" dirty="0"/>
              <a:t>// </a:t>
            </a:r>
            <a:r>
              <a:rPr lang="ko-KR" altLang="en-US" sz="1000" dirty="0" err="1"/>
              <a:t>서보</a:t>
            </a:r>
            <a:r>
              <a:rPr lang="ko-KR" altLang="en-US" sz="1000" dirty="0"/>
              <a:t> 모터 객체  선언 </a:t>
            </a:r>
          </a:p>
          <a:p>
            <a:r>
              <a:rPr lang="en-US" altLang="ko-KR" sz="1000" dirty="0"/>
              <a:t>Servo servo_8;</a:t>
            </a:r>
          </a:p>
          <a:p>
            <a:r>
              <a:rPr lang="en-US" altLang="ko-KR" sz="1000" dirty="0"/>
              <a:t>Servo servo_9;</a:t>
            </a:r>
          </a:p>
          <a:p>
            <a:r>
              <a:rPr lang="en-US" altLang="ko-KR" sz="1000" dirty="0"/>
              <a:t>Servo servo_10;</a:t>
            </a:r>
          </a:p>
          <a:p>
            <a:r>
              <a:rPr lang="en-US" altLang="ko-KR" sz="1000" dirty="0"/>
              <a:t>Servo servo_11;</a:t>
            </a:r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함수의 원형 선언 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();    // </a:t>
            </a:r>
            <a:r>
              <a:rPr lang="ko-KR" altLang="en-US" sz="1000" dirty="0"/>
              <a:t>기본 자세로 설정 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Dance_Feet</a:t>
            </a:r>
            <a:r>
              <a:rPr lang="en-US" altLang="ko-KR" sz="1000" dirty="0"/>
              <a:t>();        // </a:t>
            </a:r>
            <a:r>
              <a:rPr lang="ko-KR" altLang="en-US" sz="1000" dirty="0" err="1"/>
              <a:t>양발</a:t>
            </a:r>
            <a:r>
              <a:rPr lang="ko-KR" altLang="en-US" sz="1000" dirty="0"/>
              <a:t> 들어올리기 댄스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Dance_Legs</a:t>
            </a:r>
            <a:r>
              <a:rPr lang="en-US" altLang="ko-KR" sz="1000" dirty="0"/>
              <a:t>();        // </a:t>
            </a:r>
            <a:r>
              <a:rPr lang="ko-KR" altLang="en-US" sz="1000" dirty="0"/>
              <a:t>양다리 벌리기 댄스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Dance_Twist</a:t>
            </a:r>
            <a:r>
              <a:rPr lang="en-US" altLang="ko-KR" sz="1000" dirty="0"/>
              <a:t>();       // </a:t>
            </a:r>
            <a:r>
              <a:rPr lang="ko-KR" altLang="en-US" sz="1000" dirty="0"/>
              <a:t>트위스트 댄스</a:t>
            </a:r>
            <a:r>
              <a:rPr lang="en-US" altLang="ko-KR" sz="1000" dirty="0"/>
              <a:t>;               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Dance_Wave_Left</a:t>
            </a:r>
            <a:r>
              <a:rPr lang="en-US" altLang="ko-KR" sz="1000" dirty="0"/>
              <a:t>();   // </a:t>
            </a:r>
            <a:r>
              <a:rPr lang="ko-KR" altLang="en-US" sz="1000" dirty="0"/>
              <a:t>왼쪽방향으로 </a:t>
            </a:r>
            <a:r>
              <a:rPr lang="en-US" altLang="ko-KR" sz="1000" dirty="0"/>
              <a:t>wave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Dance_Wave_Right</a:t>
            </a:r>
            <a:r>
              <a:rPr lang="en-US" altLang="ko-KR" sz="1000" dirty="0"/>
              <a:t>();  // </a:t>
            </a:r>
            <a:r>
              <a:rPr lang="ko-KR" altLang="en-US" sz="1000" dirty="0"/>
              <a:t>오른쪽방향으로 </a:t>
            </a:r>
            <a:r>
              <a:rPr lang="en-US" altLang="ko-KR" sz="1000" dirty="0"/>
              <a:t>wave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Dance_Wave</a:t>
            </a:r>
            <a:r>
              <a:rPr lang="en-US" altLang="ko-KR" sz="1000" dirty="0"/>
              <a:t>();        // wave </a:t>
            </a:r>
            <a:r>
              <a:rPr lang="ko-KR" altLang="en-US" sz="1000" dirty="0"/>
              <a:t>댄스</a:t>
            </a:r>
          </a:p>
          <a:p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dance_number</a:t>
            </a:r>
            <a:r>
              <a:rPr lang="en-US" altLang="ko-KR" sz="1000" dirty="0"/>
              <a:t>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//--------------------------------------------------------------------------------</a:t>
            </a:r>
          </a:p>
          <a:p>
            <a:r>
              <a:rPr lang="en-US" altLang="ko-KR" sz="1000" dirty="0"/>
              <a:t>// </a:t>
            </a:r>
            <a:r>
              <a:rPr lang="ko-KR" altLang="en-US" sz="1000" dirty="0"/>
              <a:t>초기화 작업</a:t>
            </a:r>
          </a:p>
          <a:p>
            <a:r>
              <a:rPr lang="en-US" altLang="ko-KR" sz="1000" dirty="0"/>
              <a:t>//--------------------------------------------------------------------------------</a:t>
            </a:r>
          </a:p>
          <a:p>
            <a:r>
              <a:rPr lang="en-US" altLang="ko-KR" sz="1000" dirty="0"/>
              <a:t>void setup()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servo_8.attach(8);</a:t>
            </a:r>
          </a:p>
          <a:p>
            <a:r>
              <a:rPr lang="en-US" altLang="ko-KR" sz="1000" dirty="0"/>
              <a:t>    servo_9.attach(9);</a:t>
            </a:r>
          </a:p>
          <a:p>
            <a:r>
              <a:rPr lang="en-US" altLang="ko-KR" sz="1000" dirty="0"/>
              <a:t>    servo_10.attach(10);</a:t>
            </a:r>
          </a:p>
          <a:p>
            <a:r>
              <a:rPr lang="en-US" altLang="ko-KR" sz="1000" dirty="0"/>
              <a:t>    servo_11.attach(11);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randomSeed</a:t>
            </a:r>
            <a:r>
              <a:rPr lang="en-US" altLang="ko-KR" sz="1000" dirty="0"/>
              <a:t>(</a:t>
            </a:r>
            <a:r>
              <a:rPr lang="en-US" altLang="ko-KR" sz="1000" dirty="0" err="1"/>
              <a:t>analogRead</a:t>
            </a:r>
            <a:r>
              <a:rPr lang="en-US" altLang="ko-KR" sz="1000" dirty="0"/>
              <a:t>(0)); // </a:t>
            </a:r>
            <a:r>
              <a:rPr lang="ko-KR" altLang="en-US" sz="1000" dirty="0" err="1"/>
              <a:t>난수함수</a:t>
            </a:r>
            <a:r>
              <a:rPr lang="ko-KR" altLang="en-US" sz="1000" dirty="0"/>
              <a:t> 사용을 위한 초기화    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무한 반복루틴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loop()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dance_number</a:t>
            </a:r>
            <a:r>
              <a:rPr lang="en-US" altLang="ko-KR" sz="1000" dirty="0"/>
              <a:t> = random(4)+5;</a:t>
            </a:r>
          </a:p>
          <a:p>
            <a:r>
              <a:rPr lang="en-US" altLang="ko-KR" sz="1000" dirty="0"/>
              <a:t>    if( </a:t>
            </a:r>
            <a:r>
              <a:rPr lang="en-US" altLang="ko-KR" sz="1000" dirty="0" err="1"/>
              <a:t>dance_number</a:t>
            </a:r>
            <a:r>
              <a:rPr lang="en-US" altLang="ko-KR" sz="1000" dirty="0"/>
              <a:t> == 5 )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Dance_Feet</a:t>
            </a:r>
            <a:r>
              <a:rPr lang="en-US" altLang="ko-KR" sz="1000" dirty="0"/>
              <a:t>();                     // </a:t>
            </a:r>
            <a:r>
              <a:rPr lang="ko-KR" altLang="en-US" sz="1000" dirty="0" err="1"/>
              <a:t>양발</a:t>
            </a:r>
            <a:r>
              <a:rPr lang="ko-KR" altLang="en-US" sz="1000" dirty="0"/>
              <a:t> 들어올리기 댄스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    if( </a:t>
            </a:r>
            <a:r>
              <a:rPr lang="en-US" altLang="ko-KR" sz="1000" dirty="0" err="1"/>
              <a:t>dance_number</a:t>
            </a:r>
            <a:r>
              <a:rPr lang="en-US" altLang="ko-KR" sz="1000" dirty="0"/>
              <a:t> == 6 )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Dance_Legs</a:t>
            </a:r>
            <a:r>
              <a:rPr lang="en-US" altLang="ko-KR" sz="1000" dirty="0"/>
              <a:t>();                     // </a:t>
            </a:r>
            <a:r>
              <a:rPr lang="ko-KR" altLang="en-US" sz="1000" dirty="0"/>
              <a:t>양다리 벌리기 댄스 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    if( </a:t>
            </a:r>
            <a:r>
              <a:rPr lang="en-US" altLang="ko-KR" sz="1000" dirty="0" err="1"/>
              <a:t>dance_number</a:t>
            </a:r>
            <a:r>
              <a:rPr lang="en-US" altLang="ko-KR" sz="1000" dirty="0"/>
              <a:t> == 7 )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Dance_Twist</a:t>
            </a:r>
            <a:r>
              <a:rPr lang="en-US" altLang="ko-KR" sz="1000" dirty="0"/>
              <a:t>();                   // </a:t>
            </a:r>
            <a:r>
              <a:rPr lang="ko-KR" altLang="en-US" sz="1000" dirty="0"/>
              <a:t>트위스트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    if( </a:t>
            </a:r>
            <a:r>
              <a:rPr lang="en-US" altLang="ko-KR" sz="1000" dirty="0" err="1"/>
              <a:t>dance_number</a:t>
            </a:r>
            <a:r>
              <a:rPr lang="en-US" altLang="ko-KR" sz="1000" dirty="0"/>
              <a:t> == 8 )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  </a:t>
            </a:r>
            <a:r>
              <a:rPr lang="en-US" altLang="ko-KR" sz="1000" dirty="0" err="1"/>
              <a:t>Dance_Wave</a:t>
            </a:r>
            <a:r>
              <a:rPr lang="en-US" altLang="ko-KR" sz="1000" dirty="0"/>
              <a:t>();                    // </a:t>
            </a:r>
            <a:r>
              <a:rPr lang="ko-KR" altLang="en-US" sz="1000" dirty="0"/>
              <a:t>웨이브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     </a:t>
            </a:r>
          </a:p>
          <a:p>
            <a:r>
              <a:rPr lang="en-US" altLang="ko-KR" sz="1000" dirty="0"/>
              <a:t>   </a:t>
            </a:r>
          </a:p>
          <a:p>
            <a:r>
              <a:rPr lang="en-US" altLang="ko-KR" sz="10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342" y="683990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</a:t>
            </a:r>
            <a:r>
              <a:rPr lang="ko-KR" altLang="en-US" sz="1400" dirty="0"/>
              <a:t>언어로 학습을 하기 위해  </a:t>
            </a:r>
            <a:r>
              <a:rPr lang="en-US" altLang="ko-KR" sz="1400" dirty="0" err="1"/>
              <a:t>dance_levelup.ino</a:t>
            </a:r>
            <a:r>
              <a:rPr lang="en-US" altLang="ko-KR" sz="1400" dirty="0"/>
              <a:t>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332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972022"/>
            <a:ext cx="6192688" cy="87100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기본자세로 설정한다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Set_Basic_Pose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servo_8.write(90);</a:t>
            </a:r>
          </a:p>
          <a:p>
            <a:r>
              <a:rPr lang="en-US" altLang="ko-KR" sz="1000" dirty="0"/>
              <a:t>    servo_9.write(90);</a:t>
            </a:r>
          </a:p>
          <a:p>
            <a:r>
              <a:rPr lang="en-US" altLang="ko-KR" sz="1000" dirty="0"/>
              <a:t>    servo_10.write(90);</a:t>
            </a:r>
          </a:p>
          <a:p>
            <a:r>
              <a:rPr lang="en-US" altLang="ko-KR" sz="1000" dirty="0"/>
              <a:t>    servo_11.write(90);</a:t>
            </a:r>
          </a:p>
          <a:p>
            <a:r>
              <a:rPr lang="en-US" altLang="ko-KR" sz="1000" dirty="0"/>
              <a:t>    delay(100); // 0.1</a:t>
            </a:r>
            <a:r>
              <a:rPr lang="ko-KR" altLang="en-US" sz="1000" dirty="0"/>
              <a:t>초 대기 </a:t>
            </a:r>
          </a:p>
          <a:p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웨이브 댄스  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 </a:t>
            </a:r>
            <a:r>
              <a:rPr lang="en-US" altLang="ko-KR" sz="1000" dirty="0" err="1"/>
              <a:t>Dance_Wave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 </a:t>
            </a:r>
            <a:r>
              <a:rPr lang="en-US" altLang="ko-KR" sz="1000" dirty="0" err="1"/>
              <a:t>Dance_Wave_Left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     </a:t>
            </a:r>
            <a:r>
              <a:rPr lang="en-US" altLang="ko-KR" sz="1000" dirty="0" err="1"/>
              <a:t>Dance_Wave_Right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웨이브 댄스 </a:t>
            </a:r>
            <a:r>
              <a:rPr lang="en-US" altLang="ko-KR" sz="1000" dirty="0"/>
              <a:t>:  </a:t>
            </a:r>
            <a:r>
              <a:rPr lang="ko-KR" altLang="en-US" sz="1000" dirty="0"/>
              <a:t>왼쪽 방향으로 이동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 </a:t>
            </a:r>
            <a:r>
              <a:rPr lang="en-US" altLang="ko-KR" sz="1000" dirty="0" err="1"/>
              <a:t>Dance_Wave_Left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for(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i=0; i&lt;3; i++ )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  servo_9.write(135);</a:t>
            </a:r>
          </a:p>
          <a:p>
            <a:r>
              <a:rPr lang="en-US" altLang="ko-KR" sz="1000" dirty="0"/>
              <a:t>        delay(100);</a:t>
            </a:r>
          </a:p>
          <a:p>
            <a:r>
              <a:rPr lang="en-US" altLang="ko-KR" sz="1000" dirty="0"/>
              <a:t>        servo_8.write(45);</a:t>
            </a:r>
          </a:p>
          <a:p>
            <a:r>
              <a:rPr lang="en-US" altLang="ko-KR" sz="1000" dirty="0"/>
              <a:t>        delay(100);</a:t>
            </a:r>
          </a:p>
          <a:p>
            <a:r>
              <a:rPr lang="en-US" altLang="ko-KR" sz="1000" dirty="0"/>
              <a:t>        </a:t>
            </a:r>
          </a:p>
          <a:p>
            <a:r>
              <a:rPr lang="en-US" altLang="ko-KR" sz="1000" dirty="0"/>
              <a:t>        servo_9.write(90);</a:t>
            </a:r>
          </a:p>
          <a:p>
            <a:r>
              <a:rPr lang="en-US" altLang="ko-KR" sz="1000" dirty="0"/>
              <a:t>        delay(100);</a:t>
            </a:r>
          </a:p>
          <a:p>
            <a:r>
              <a:rPr lang="en-US" altLang="ko-KR" sz="1000" dirty="0"/>
              <a:t>        servo_8.write(90);</a:t>
            </a:r>
          </a:p>
          <a:p>
            <a:r>
              <a:rPr lang="en-US" altLang="ko-KR" sz="1000" dirty="0"/>
              <a:t>        delay(100);</a:t>
            </a:r>
          </a:p>
          <a:p>
            <a:r>
              <a:rPr lang="en-US" altLang="ko-KR" sz="1000" dirty="0"/>
              <a:t>        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}    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웨이브 댄스 </a:t>
            </a:r>
            <a:r>
              <a:rPr lang="en-US" altLang="ko-KR" sz="1000" dirty="0"/>
              <a:t>:  </a:t>
            </a:r>
            <a:r>
              <a:rPr lang="ko-KR" altLang="en-US" sz="1000" dirty="0"/>
              <a:t>오른쪽 방향으로 이동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 </a:t>
            </a:r>
            <a:r>
              <a:rPr lang="en-US" altLang="ko-KR" sz="1000" dirty="0" err="1"/>
              <a:t>Dance_Wave_Right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{</a:t>
            </a:r>
          </a:p>
          <a:p>
            <a:r>
              <a:rPr lang="en-US" altLang="ko-KR" sz="1000" dirty="0"/>
              <a:t>    for(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i=0; i&lt;3; i++ )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  servo_8.write(45);</a:t>
            </a:r>
          </a:p>
          <a:p>
            <a:r>
              <a:rPr lang="en-US" altLang="ko-KR" sz="1000" dirty="0"/>
              <a:t>        delay(100);</a:t>
            </a:r>
          </a:p>
          <a:p>
            <a:r>
              <a:rPr lang="en-US" altLang="ko-KR" sz="1000" dirty="0"/>
              <a:t>        servo_9.write(135);</a:t>
            </a:r>
          </a:p>
          <a:p>
            <a:r>
              <a:rPr lang="en-US" altLang="ko-KR" sz="1000" dirty="0"/>
              <a:t>        delay(100);</a:t>
            </a:r>
          </a:p>
          <a:p>
            <a:r>
              <a:rPr lang="en-US" altLang="ko-KR" sz="1000" dirty="0"/>
              <a:t>        servo_8.write(90);</a:t>
            </a:r>
          </a:p>
          <a:p>
            <a:r>
              <a:rPr lang="en-US" altLang="ko-KR" sz="1000" dirty="0"/>
              <a:t>        delay(100);</a:t>
            </a:r>
          </a:p>
          <a:p>
            <a:r>
              <a:rPr lang="en-US" altLang="ko-KR" sz="1000" dirty="0"/>
              <a:t>        servo_9.write(90);</a:t>
            </a:r>
          </a:p>
          <a:p>
            <a:r>
              <a:rPr lang="en-US" altLang="ko-KR" sz="1000" dirty="0"/>
              <a:t>        delay(100);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}    </a:t>
            </a:r>
          </a:p>
        </p:txBody>
      </p:sp>
    </p:spTree>
    <p:extLst>
      <p:ext uri="{BB962C8B-B14F-4D97-AF65-F5344CB8AC3E}">
        <p14:creationId xmlns:p14="http://schemas.microsoft.com/office/powerpoint/2010/main" val="20855389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972022"/>
            <a:ext cx="6192688" cy="87100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 </a:t>
            </a:r>
            <a:r>
              <a:rPr lang="ko-KR" altLang="en-US" sz="1000" dirty="0"/>
              <a:t>트위스트 댄스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Dance_Twist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 {   </a:t>
            </a:r>
          </a:p>
          <a:p>
            <a:r>
              <a:rPr lang="en-US" altLang="ko-KR" sz="1000" dirty="0"/>
              <a:t>    // 4</a:t>
            </a:r>
            <a:r>
              <a:rPr lang="ko-KR" altLang="en-US" sz="1000" dirty="0"/>
              <a:t>번 반복하기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for (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i = 0 ;  i &lt; 4 ; i++ )</a:t>
            </a:r>
          </a:p>
          <a:p>
            <a:r>
              <a:rPr lang="en-US" altLang="ko-KR" sz="1000" dirty="0"/>
              <a:t>    {</a:t>
            </a:r>
          </a:p>
          <a:p>
            <a:r>
              <a:rPr lang="en-US" altLang="ko-KR" sz="1000" dirty="0"/>
              <a:t>        // </a:t>
            </a:r>
            <a:r>
              <a:rPr lang="ko-KR" altLang="en-US" sz="1000" dirty="0" err="1"/>
              <a:t>두다리</a:t>
            </a:r>
            <a:r>
              <a:rPr lang="ko-KR" altLang="en-US" sz="1000" dirty="0"/>
              <a:t> 왼쪽으로 모으기 </a:t>
            </a:r>
          </a:p>
          <a:p>
            <a:r>
              <a:rPr lang="ko-KR" altLang="en-US" sz="1000" dirty="0"/>
              <a:t>        </a:t>
            </a:r>
            <a:r>
              <a:rPr lang="en-US" altLang="ko-KR" sz="1000" dirty="0"/>
              <a:t>servo_10.write(120);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i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    </a:t>
            </a:r>
            <a:r>
              <a:rPr lang="en-US" altLang="ko-KR" sz="1000" dirty="0"/>
              <a:t>servo_11.write(120);      </a:t>
            </a:r>
          </a:p>
          <a:p>
            <a:r>
              <a:rPr lang="en-US" altLang="ko-KR" sz="1000" dirty="0"/>
              <a:t>        delay(100);               </a:t>
            </a:r>
          </a:p>
          <a:p>
            <a:r>
              <a:rPr lang="en-US" altLang="ko-KR" sz="1000" dirty="0"/>
              <a:t>        // </a:t>
            </a:r>
            <a:r>
              <a:rPr lang="ko-KR" altLang="en-US" sz="1000" dirty="0" err="1"/>
              <a:t>두다리</a:t>
            </a:r>
            <a:r>
              <a:rPr lang="ko-KR" altLang="en-US" sz="1000" dirty="0"/>
              <a:t> 오른쪽으로 모으기 </a:t>
            </a:r>
          </a:p>
          <a:p>
            <a:r>
              <a:rPr lang="ko-KR" altLang="en-US" sz="1000" dirty="0"/>
              <a:t>        </a:t>
            </a:r>
            <a:r>
              <a:rPr lang="en-US" altLang="ko-KR" sz="1000" dirty="0"/>
              <a:t>servo_10.write(60);        </a:t>
            </a:r>
          </a:p>
          <a:p>
            <a:r>
              <a:rPr lang="en-US" altLang="ko-KR" sz="1000" dirty="0"/>
              <a:t>        servo_11.write(60);        </a:t>
            </a:r>
          </a:p>
          <a:p>
            <a:r>
              <a:rPr lang="en-US" altLang="ko-KR" sz="1000" dirty="0"/>
              <a:t>        delay(100);       // 0.1</a:t>
            </a:r>
            <a:r>
              <a:rPr lang="ko-KR" altLang="en-US" sz="1000" dirty="0"/>
              <a:t>초 대기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}    </a:t>
            </a:r>
          </a:p>
          <a:p>
            <a:r>
              <a:rPr lang="en-US" altLang="ko-KR" sz="1000" dirty="0"/>
              <a:t>    // </a:t>
            </a:r>
            <a:r>
              <a:rPr lang="ko-KR" altLang="en-US" sz="1000" dirty="0" err="1"/>
              <a:t>두다리</a:t>
            </a:r>
            <a:r>
              <a:rPr lang="ko-KR" altLang="en-US" sz="1000" dirty="0"/>
              <a:t> 원래대로 복귀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servo_10.write(90);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90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servo_11.write(90);        // </a:t>
            </a:r>
            <a:r>
              <a:rPr lang="ko-KR" altLang="en-US" sz="1000" dirty="0" err="1"/>
              <a:t>서보모터를</a:t>
            </a:r>
            <a:r>
              <a:rPr lang="ko-KR" altLang="en-US" sz="1000" dirty="0"/>
              <a:t> </a:t>
            </a:r>
            <a:r>
              <a:rPr lang="en-US" altLang="ko-KR" sz="1000" dirty="0"/>
              <a:t>90 </a:t>
            </a:r>
            <a:r>
              <a:rPr lang="ko-KR" altLang="en-US" sz="1000" dirty="0"/>
              <a:t>각도로 설정 </a:t>
            </a:r>
          </a:p>
          <a:p>
            <a:r>
              <a:rPr lang="ko-KR" altLang="en-US" sz="1000" dirty="0"/>
              <a:t>    </a:t>
            </a:r>
            <a:r>
              <a:rPr lang="en-US" altLang="ko-KR" sz="1000" dirty="0"/>
              <a:t>delay(100);                // 0.1</a:t>
            </a:r>
            <a:r>
              <a:rPr lang="ko-KR" altLang="en-US" sz="1000" dirty="0"/>
              <a:t>초 대기</a:t>
            </a:r>
          </a:p>
          <a:p>
            <a:r>
              <a:rPr lang="ko-KR" altLang="en-US" sz="1000" dirty="0"/>
              <a:t>    </a:t>
            </a:r>
          </a:p>
          <a:p>
            <a:r>
              <a:rPr lang="ko-KR" altLang="en-US" sz="1000" dirty="0"/>
              <a:t> </a:t>
            </a:r>
            <a:r>
              <a:rPr lang="en-US" altLang="ko-KR" sz="1000" dirty="0"/>
              <a:t>}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 </a:t>
            </a:r>
            <a:r>
              <a:rPr lang="ko-KR" altLang="en-US" sz="1000" dirty="0" err="1"/>
              <a:t>양발</a:t>
            </a:r>
            <a:r>
              <a:rPr lang="ko-KR" altLang="en-US" sz="1000" dirty="0"/>
              <a:t> 들어올리기 댄스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Dance_Feet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 {   </a:t>
            </a:r>
          </a:p>
          <a:p>
            <a:r>
              <a:rPr lang="en-US" altLang="ko-KR" sz="1000" dirty="0"/>
              <a:t>    servo_8.write(50);</a:t>
            </a:r>
          </a:p>
          <a:p>
            <a:r>
              <a:rPr lang="en-US" altLang="ko-KR" sz="1000" dirty="0"/>
              <a:t>    servo_9.write(130);</a:t>
            </a:r>
          </a:p>
          <a:p>
            <a:r>
              <a:rPr lang="en-US" altLang="ko-KR" sz="1000" dirty="0"/>
              <a:t>    delay(500);</a:t>
            </a:r>
          </a:p>
          <a:p>
            <a:r>
              <a:rPr lang="en-US" altLang="ko-KR" sz="1000" dirty="0"/>
              <a:t>    </a:t>
            </a:r>
          </a:p>
          <a:p>
            <a:r>
              <a:rPr lang="en-US" altLang="ko-KR" sz="1000" dirty="0"/>
              <a:t>    servo_8.write(90);</a:t>
            </a:r>
          </a:p>
          <a:p>
            <a:r>
              <a:rPr lang="en-US" altLang="ko-KR" sz="1000" dirty="0"/>
              <a:t>    servo_9.write(90);</a:t>
            </a:r>
          </a:p>
          <a:p>
            <a:r>
              <a:rPr lang="en-US" altLang="ko-KR" sz="1000" dirty="0"/>
              <a:t>    delay(500);</a:t>
            </a:r>
          </a:p>
          <a:p>
            <a:r>
              <a:rPr lang="en-US" altLang="ko-KR" sz="1000" dirty="0"/>
              <a:t>    delay(100);              // 0.1</a:t>
            </a:r>
            <a:r>
              <a:rPr lang="ko-KR" altLang="en-US" sz="1000" dirty="0"/>
              <a:t>초 대기</a:t>
            </a:r>
          </a:p>
          <a:p>
            <a:r>
              <a:rPr lang="ko-KR" altLang="en-US" sz="1000" dirty="0"/>
              <a:t>    </a:t>
            </a:r>
          </a:p>
          <a:p>
            <a:r>
              <a:rPr lang="ko-KR" altLang="en-US" sz="1000" dirty="0"/>
              <a:t> </a:t>
            </a:r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//  </a:t>
            </a:r>
            <a:r>
              <a:rPr lang="ko-KR" altLang="en-US" sz="1000" dirty="0"/>
              <a:t>양다리 벌리기 댄스</a:t>
            </a:r>
          </a:p>
          <a:p>
            <a:r>
              <a:rPr lang="en-US" altLang="ko-KR" sz="1000" dirty="0"/>
              <a:t>//-----------------------------------------------------------------------</a:t>
            </a:r>
          </a:p>
          <a:p>
            <a:r>
              <a:rPr lang="en-US" altLang="ko-KR" sz="1000" dirty="0"/>
              <a:t>void </a:t>
            </a:r>
            <a:r>
              <a:rPr lang="en-US" altLang="ko-KR" sz="1000" dirty="0" err="1"/>
              <a:t>Dance_Legs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/>
              <a:t> {   </a:t>
            </a:r>
          </a:p>
          <a:p>
            <a:r>
              <a:rPr lang="en-US" altLang="ko-KR" sz="1000" dirty="0"/>
              <a:t>    servo_10.write(130);</a:t>
            </a:r>
          </a:p>
          <a:p>
            <a:r>
              <a:rPr lang="en-US" altLang="ko-KR" sz="1000" dirty="0"/>
              <a:t>    servo_11.write(50);</a:t>
            </a:r>
          </a:p>
          <a:p>
            <a:r>
              <a:rPr lang="en-US" altLang="ko-KR" sz="1000" dirty="0"/>
              <a:t>    delay(500);</a:t>
            </a:r>
          </a:p>
          <a:p>
            <a:r>
              <a:rPr lang="en-US" altLang="ko-KR" sz="1000" dirty="0"/>
              <a:t>    servo_10.write(90);</a:t>
            </a:r>
          </a:p>
          <a:p>
            <a:r>
              <a:rPr lang="en-US" altLang="ko-KR" sz="1000" dirty="0"/>
              <a:t>    servo_11.write(90);</a:t>
            </a:r>
          </a:p>
          <a:p>
            <a:r>
              <a:rPr lang="en-US" altLang="ko-KR" sz="1000" dirty="0"/>
              <a:t>    delay(500);           </a:t>
            </a:r>
          </a:p>
          <a:p>
            <a:r>
              <a:rPr lang="en-US" altLang="ko-KR" sz="1000" dirty="0"/>
              <a:t>    </a:t>
            </a:r>
          </a:p>
          <a:p>
            <a:r>
              <a:rPr lang="en-US" altLang="ko-KR" sz="1000" dirty="0"/>
              <a:t> }</a:t>
            </a:r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4861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972022"/>
            <a:ext cx="6192688" cy="85869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dancingbot_python.header</a:t>
            </a:r>
            <a:r>
              <a:rPr lang="en-US" altLang="ko-KR" sz="1200" dirty="0"/>
              <a:t> as servo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2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명령어를 불러옵니다</a:t>
            </a:r>
          </a:p>
          <a:p>
            <a:r>
              <a:rPr lang="en-US" altLang="ko-KR" sz="1200" dirty="0"/>
              <a:t>import random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랜덤 함수를 사용하기위해 명령어를 불러옵니다</a:t>
            </a:r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기본 자세를 잡을 함수를 만듭니다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	</a:t>
            </a:r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	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(10,90)	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(11,90)</a:t>
            </a:r>
          </a:p>
          <a:p>
            <a:r>
              <a:rPr lang="en-US" altLang="ko-KR" sz="1200" dirty="0"/>
              <a:t>	</a:t>
            </a:r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danceWaveLeft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왼쪽으로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웨이브하는</a:t>
            </a:r>
            <a:r>
              <a:rPr lang="ko-KR" altLang="en-US" sz="1200" dirty="0">
                <a:solidFill>
                  <a:srgbClr val="FF0000"/>
                </a:solidFill>
              </a:rPr>
              <a:t>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for I in range(3):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(9,135)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(8,45)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endParaRPr lang="en-US" altLang="ko-KR" sz="1200" dirty="0"/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danceWaveRight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오른쪽으로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웨이브하는</a:t>
            </a:r>
            <a:r>
              <a:rPr lang="ko-KR" altLang="en-US" sz="1200" dirty="0">
                <a:solidFill>
                  <a:srgbClr val="FF0000"/>
                </a:solidFill>
              </a:rPr>
              <a:t>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range(3):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(8,45)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(9,135)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endParaRPr lang="en-US" altLang="ko-KR" sz="1200" dirty="0"/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danceWave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 err="1">
                <a:solidFill>
                  <a:srgbClr val="FF0000"/>
                </a:solidFill>
              </a:rPr>
              <a:t>앞서만든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r>
              <a:rPr lang="ko-KR" altLang="en-US" sz="1200" dirty="0">
                <a:solidFill>
                  <a:srgbClr val="FF0000"/>
                </a:solidFill>
              </a:rPr>
              <a:t>개의 함수를 섞어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좌우로 </a:t>
            </a:r>
            <a:r>
              <a:rPr lang="ko-KR" altLang="en-US" sz="1200" dirty="0" err="1">
                <a:solidFill>
                  <a:srgbClr val="FF0000"/>
                </a:solidFill>
              </a:rPr>
              <a:t>웨이브합니다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danceWaveLeft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danceWaveRight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</a:t>
            </a:r>
          </a:p>
          <a:p>
            <a:endParaRPr lang="en-US" altLang="ko-KR" sz="1200" dirty="0"/>
          </a:p>
          <a:p>
            <a:r>
              <a:rPr lang="en-US" altLang="ko-KR" sz="1200" dirty="0"/>
              <a:t>def </a:t>
            </a:r>
            <a:r>
              <a:rPr lang="en-US" altLang="ko-KR" sz="1200" dirty="0" err="1"/>
              <a:t>danceTwist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#4</a:t>
            </a:r>
            <a:r>
              <a:rPr lang="ko-KR" altLang="en-US" sz="1200" dirty="0">
                <a:solidFill>
                  <a:srgbClr val="FF0000"/>
                </a:solidFill>
              </a:rPr>
              <a:t>번 </a:t>
            </a:r>
            <a:r>
              <a:rPr lang="ko-KR" altLang="en-US" sz="1200" dirty="0" err="1">
                <a:solidFill>
                  <a:srgbClr val="FF0000"/>
                </a:solidFill>
              </a:rPr>
              <a:t>트위스트하는</a:t>
            </a:r>
            <a:r>
              <a:rPr lang="ko-KR" altLang="en-US" sz="1200" dirty="0">
                <a:solidFill>
                  <a:srgbClr val="FF0000"/>
                </a:solidFill>
              </a:rPr>
              <a:t>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range(4):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(10,120)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(11,120)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(10,60)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(11,60)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7342" y="683990"/>
            <a:ext cx="58326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dance_levelup.py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5972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7342" y="972022"/>
            <a:ext cx="6192688" cy="72943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def </a:t>
            </a:r>
            <a:r>
              <a:rPr lang="en-US" altLang="ko-KR" sz="1200" dirty="0" err="1"/>
              <a:t>danceFeet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발을 들어올리는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(8,50)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(9,130)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(0.5)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(0.5)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</a:t>
            </a:r>
          </a:p>
          <a:p>
            <a:endParaRPr lang="en-US" altLang="ko-KR" sz="1200" dirty="0"/>
          </a:p>
          <a:p>
            <a:r>
              <a:rPr lang="en-US" altLang="ko-KR" sz="1200" dirty="0"/>
              <a:t>d</a:t>
            </a:r>
            <a:r>
              <a:rPr lang="en-US" altLang="ko-KR" sz="1200"/>
              <a:t>ef </a:t>
            </a:r>
            <a:r>
              <a:rPr lang="en-US" altLang="ko-KR" sz="1200" dirty="0" err="1"/>
              <a:t>danceLegs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다리를 벌리는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(10,130)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(11,50)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(0.5)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(10,90)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(11,90)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(0.5)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</a:t>
            </a:r>
          </a:p>
          <a:p>
            <a:endParaRPr lang="en-US" altLang="ko-KR" sz="1200" dirty="0"/>
          </a:p>
          <a:p>
            <a:r>
              <a:rPr lang="en-US" altLang="ko-KR" sz="1200" dirty="0"/>
              <a:t>d</a:t>
            </a:r>
            <a:r>
              <a:rPr lang="en-US" altLang="ko-KR" sz="1200"/>
              <a:t>ef </a:t>
            </a:r>
            <a:r>
              <a:rPr lang="en-US" altLang="ko-KR" sz="1200" dirty="0"/>
              <a:t>setup():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   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(2)	</a:t>
            </a:r>
            <a:r>
              <a:rPr lang="en-US" altLang="ko-KR" sz="1200" dirty="0">
                <a:solidFill>
                  <a:srgbClr val="FF0000"/>
                </a:solidFill>
              </a:rPr>
              <a:t>#loop </a:t>
            </a:r>
            <a:r>
              <a:rPr lang="ko-KR" altLang="en-US" sz="12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                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처음에 바른 자세를 잡습니다</a:t>
            </a:r>
            <a:r>
              <a:rPr lang="ko-KR" altLang="en-US" sz="1200" dirty="0"/>
              <a:t>  </a:t>
            </a:r>
            <a:endParaRPr lang="en-US" altLang="ko-KR" sz="1200" dirty="0"/>
          </a:p>
          <a:p>
            <a:r>
              <a:rPr lang="ko-KR" altLang="en-US" sz="1200" dirty="0"/>
              <a:t>       </a:t>
            </a:r>
          </a:p>
          <a:p>
            <a:r>
              <a:rPr lang="en-US" altLang="ko-KR" sz="1200" dirty="0"/>
              <a:t>d</a:t>
            </a:r>
            <a:r>
              <a:rPr lang="en-US" altLang="ko-KR" sz="1200"/>
              <a:t>ef </a:t>
            </a:r>
            <a:r>
              <a:rPr lang="en-US" altLang="ko-KR" sz="1200" dirty="0"/>
              <a:t>loop():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무한히 반복됩니다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number = </a:t>
            </a:r>
            <a:r>
              <a:rPr lang="en-US" altLang="ko-KR" sz="1200" dirty="0" err="1"/>
              <a:t>random.randrange</a:t>
            </a:r>
            <a:r>
              <a:rPr lang="en-US" altLang="ko-KR" sz="1200" dirty="0"/>
              <a:t>(5,9)	</a:t>
            </a:r>
            <a:r>
              <a:rPr lang="en-US" altLang="ko-KR" sz="1200" dirty="0">
                <a:solidFill>
                  <a:srgbClr val="FF0000"/>
                </a:solidFill>
              </a:rPr>
              <a:t>#5</a:t>
            </a:r>
            <a:r>
              <a:rPr lang="ko-KR" altLang="en-US" sz="1200" dirty="0">
                <a:solidFill>
                  <a:srgbClr val="FF0000"/>
                </a:solidFill>
              </a:rPr>
              <a:t>이상 </a:t>
            </a:r>
            <a:r>
              <a:rPr lang="en-US" altLang="ko-KR" sz="1200" dirty="0">
                <a:solidFill>
                  <a:srgbClr val="FF0000"/>
                </a:solidFill>
              </a:rPr>
              <a:t>9</a:t>
            </a:r>
            <a:r>
              <a:rPr lang="ko-KR" altLang="en-US" sz="1200" dirty="0">
                <a:solidFill>
                  <a:srgbClr val="FF0000"/>
                </a:solidFill>
              </a:rPr>
              <a:t>미만 난수를 생성합니다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print(number)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생성된 난수가 </a:t>
            </a:r>
            <a:r>
              <a:rPr lang="ko-KR" altLang="en-US" sz="1200" dirty="0" err="1">
                <a:solidFill>
                  <a:srgbClr val="FF0000"/>
                </a:solidFill>
              </a:rPr>
              <a:t>뭔지</a:t>
            </a:r>
            <a:r>
              <a:rPr lang="ko-KR" altLang="en-US" sz="1200" dirty="0">
                <a:solidFill>
                  <a:srgbClr val="FF0000"/>
                </a:solidFill>
              </a:rPr>
              <a:t> 보여줍니다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if(number == 5):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만약 </a:t>
            </a:r>
            <a:r>
              <a:rPr lang="en-US" altLang="ko-KR" sz="1200" dirty="0">
                <a:solidFill>
                  <a:srgbClr val="FF0000"/>
                </a:solidFill>
              </a:rPr>
              <a:t>5</a:t>
            </a:r>
            <a:r>
              <a:rPr lang="ko-KR" altLang="en-US" sz="1200" dirty="0">
                <a:solidFill>
                  <a:srgbClr val="FF0000"/>
                </a:solidFill>
              </a:rPr>
              <a:t>가 나왔다면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danceWave</a:t>
            </a:r>
            <a:r>
              <a:rPr lang="en-US" altLang="ko-KR" sz="1200" dirty="0"/>
              <a:t>()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웨이브를 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elif</a:t>
            </a:r>
            <a:r>
              <a:rPr lang="en-US" altLang="ko-KR" sz="1200" dirty="0"/>
              <a:t>(number == 6):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만약 </a:t>
            </a:r>
            <a:r>
              <a:rPr lang="en-US" altLang="ko-KR" sz="1200" dirty="0">
                <a:solidFill>
                  <a:srgbClr val="FF0000"/>
                </a:solidFill>
              </a:rPr>
              <a:t>6</a:t>
            </a:r>
            <a:r>
              <a:rPr lang="ko-KR" altLang="en-US" sz="1200" dirty="0">
                <a:solidFill>
                  <a:srgbClr val="FF0000"/>
                </a:solidFill>
              </a:rPr>
              <a:t>이 나왔다면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danceTwist</a:t>
            </a:r>
            <a:r>
              <a:rPr lang="en-US" altLang="ko-KR" sz="1200" dirty="0"/>
              <a:t>()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트위스트를 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elif</a:t>
            </a:r>
            <a:r>
              <a:rPr lang="en-US" altLang="ko-KR" sz="1200" dirty="0"/>
              <a:t>(number == 7):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만약 </a:t>
            </a:r>
            <a:r>
              <a:rPr lang="en-US" altLang="ko-KR" sz="1200" dirty="0">
                <a:solidFill>
                  <a:srgbClr val="FF0000"/>
                </a:solidFill>
              </a:rPr>
              <a:t>7</a:t>
            </a:r>
            <a:r>
              <a:rPr lang="ko-KR" altLang="en-US" sz="1200" dirty="0">
                <a:solidFill>
                  <a:srgbClr val="FF0000"/>
                </a:solidFill>
              </a:rPr>
              <a:t>이 나왔다면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danceFeet</a:t>
            </a:r>
            <a:r>
              <a:rPr lang="en-US" altLang="ko-KR" sz="1200" dirty="0"/>
              <a:t>()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발을 들어올립니다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elif</a:t>
            </a:r>
            <a:r>
              <a:rPr lang="en-US" altLang="ko-KR" sz="1200" dirty="0"/>
              <a:t>(number == 8):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만약 </a:t>
            </a:r>
            <a:r>
              <a:rPr lang="en-US" altLang="ko-KR" sz="1200" dirty="0">
                <a:solidFill>
                  <a:srgbClr val="FF0000"/>
                </a:solidFill>
              </a:rPr>
              <a:t>8</a:t>
            </a:r>
            <a:r>
              <a:rPr lang="ko-KR" altLang="en-US" sz="1200" dirty="0">
                <a:solidFill>
                  <a:srgbClr val="FF0000"/>
                </a:solidFill>
              </a:rPr>
              <a:t>이 나왔다면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danceLegs</a:t>
            </a:r>
            <a:r>
              <a:rPr lang="en-US" altLang="ko-KR" sz="1200" dirty="0"/>
              <a:t>()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다리를 벌립니다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setup()	</a:t>
            </a:r>
            <a:r>
              <a:rPr lang="en-US" altLang="ko-KR" sz="1200" dirty="0">
                <a:solidFill>
                  <a:srgbClr val="FF0000"/>
                </a:solidFill>
              </a:rPr>
              <a:t>#setup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r>
              <a:rPr lang="en-US" altLang="ko-KR" sz="1200" dirty="0"/>
              <a:t>while(True):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무한 반복합니다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loop()	</a:t>
            </a:r>
            <a:r>
              <a:rPr lang="en-US" altLang="ko-KR" sz="1200" dirty="0">
                <a:solidFill>
                  <a:srgbClr val="FF0000"/>
                </a:solidFill>
              </a:rPr>
              <a:t>#loop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무한 반복합니다</a:t>
            </a:r>
          </a:p>
        </p:txBody>
      </p:sp>
    </p:spTree>
    <p:extLst>
      <p:ext uri="{BB962C8B-B14F-4D97-AF65-F5344CB8AC3E}">
        <p14:creationId xmlns:p14="http://schemas.microsoft.com/office/powerpoint/2010/main" val="22008496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5" name="Picture 2" descr="C:\Users\loibiz1\Desktop\교제\댄싱로봇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43" y="972022"/>
            <a:ext cx="6124280" cy="254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2128" y="1072621"/>
            <a:ext cx="6376759" cy="3018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/>
              <a:t>도전 </a:t>
            </a:r>
            <a:r>
              <a:rPr lang="en-US" altLang="ko-KR" sz="1300" dirty="0"/>
              <a:t>#1)    </a:t>
            </a:r>
            <a:r>
              <a:rPr lang="ko-KR" altLang="en-US" sz="1300" dirty="0" err="1"/>
              <a:t>양발</a:t>
            </a:r>
            <a:r>
              <a:rPr lang="en-US" altLang="ko-KR" sz="1300" dirty="0"/>
              <a:t>,</a:t>
            </a:r>
            <a:r>
              <a:rPr lang="ko-KR" altLang="en-US" sz="1300" dirty="0"/>
              <a:t> 양다리 댄스를 부드럽게 개선하세요</a:t>
            </a:r>
            <a:endParaRPr lang="en-US" altLang="ko-KR" sz="1300" dirty="0"/>
          </a:p>
        </p:txBody>
      </p:sp>
      <p:pic>
        <p:nvPicPr>
          <p:cNvPr id="7" name="Picture 2" descr="C:\Users\loibiz1\Desktop\교제\댄싱로봇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28" y="3708326"/>
            <a:ext cx="6124280" cy="254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36082" y="3759715"/>
            <a:ext cx="6376759" cy="3018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/>
              <a:t>도전 </a:t>
            </a:r>
            <a:r>
              <a:rPr lang="en-US" altLang="ko-KR" sz="1300" dirty="0"/>
              <a:t>#2)     </a:t>
            </a:r>
            <a:r>
              <a:rPr lang="ko-KR" altLang="en-US" sz="1300" dirty="0"/>
              <a:t>웨이브를 부드럽게 개선하세요</a:t>
            </a:r>
            <a:r>
              <a:rPr lang="en-US" altLang="ko-KR" sz="13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597869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fld id="{98C8FA12-C8AE-4A66-AF88-641CBF6CC643}" type="slidenum">
              <a:rPr lang="ko-KR" altLang="en-US" smtClean="0"/>
              <a:pPr marL="0" indent="0">
                <a:buFont typeface="+mj-lt"/>
                <a:buNone/>
              </a:pPr>
              <a:t>67</a:t>
            </a:fld>
            <a:endParaRPr lang="ko-KR" altLang="en-US" dirty="0"/>
          </a:p>
        </p:txBody>
      </p:sp>
      <p:pic>
        <p:nvPicPr>
          <p:cNvPr id="5" name="Picture 3" descr="C:\Users\loibiz1\Desktop\교제\댄싱로봇\댄싱로봇표지\댄싱로봇-실전코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581"/>
            <a:ext cx="7416874" cy="1056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2160290" y="9677250"/>
            <a:ext cx="1680210" cy="555886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defPPr>
              <a:defRPr lang="ko-KR"/>
            </a:defPPr>
            <a:lvl1pPr marL="342900" indent="-342900" algn="r" defTabSz="1008035" rtl="0" eaLnBrk="1" latinLnBrk="1" hangingPunct="1">
              <a:buFont typeface="+mj-lt"/>
              <a:buAutoNum type="arabicPeriod"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4017" algn="l" defTabSz="100803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8035" algn="l" defTabSz="100803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2052" algn="l" defTabSz="100803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6069" algn="l" defTabSz="100803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86" algn="l" defTabSz="100803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4104" algn="l" defTabSz="100803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8121" algn="l" defTabSz="100803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2138" algn="l" defTabSz="1008035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98C8FA12-C8AE-4A66-AF88-641CBF6CC643}" type="slidenum">
              <a:rPr lang="ko-KR" altLang="en-US" smtClean="0"/>
              <a:pPr marL="0" indent="0">
                <a:buNone/>
              </a:pPr>
              <a:t>67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859153" y="4979913"/>
            <a:ext cx="2880370" cy="204078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800" b="1" dirty="0"/>
              <a:t>6.1 </a:t>
            </a:r>
            <a:r>
              <a:rPr lang="ko-KR" altLang="en-US" sz="1800" b="1" dirty="0"/>
              <a:t>한쪽다리 벌리기</a:t>
            </a:r>
            <a:endParaRPr lang="en-US" altLang="ko-KR" sz="1800" b="1" dirty="0"/>
          </a:p>
          <a:p>
            <a:endParaRPr lang="ko-KR" altLang="en-US" sz="1800" b="1" dirty="0"/>
          </a:p>
          <a:p>
            <a:r>
              <a:rPr lang="en-US" altLang="ko-KR" sz="1800" b="1" dirty="0"/>
              <a:t>6.2 </a:t>
            </a:r>
            <a:r>
              <a:rPr lang="ko-KR" altLang="en-US" sz="1800" b="1" dirty="0" err="1"/>
              <a:t>한쪽발</a:t>
            </a:r>
            <a:r>
              <a:rPr lang="ko-KR" altLang="en-US" sz="1800" b="1" dirty="0"/>
              <a:t> 비비기</a:t>
            </a:r>
          </a:p>
          <a:p>
            <a:endParaRPr lang="en-US" altLang="ko-KR" sz="1800" b="1" dirty="0"/>
          </a:p>
          <a:p>
            <a:r>
              <a:rPr lang="en-US" altLang="ko-KR" sz="1800" b="1" dirty="0"/>
              <a:t>6.3 </a:t>
            </a:r>
            <a:r>
              <a:rPr lang="ko-KR" altLang="en-US" sz="1800" b="1" dirty="0" err="1"/>
              <a:t>양발접고</a:t>
            </a:r>
            <a:r>
              <a:rPr lang="ko-KR" altLang="en-US" sz="1800" b="1" dirty="0"/>
              <a:t> 트위스트</a:t>
            </a:r>
          </a:p>
          <a:p>
            <a:endParaRPr lang="en-US" altLang="ko-KR" sz="1800" b="1" dirty="0"/>
          </a:p>
          <a:p>
            <a:r>
              <a:rPr lang="en-US" altLang="ko-KR" sz="1800" b="1" dirty="0"/>
              <a:t>6.4 </a:t>
            </a:r>
            <a:r>
              <a:rPr lang="ko-KR" altLang="en-US" sz="1800" b="1" dirty="0" err="1"/>
              <a:t>리프팅</a:t>
            </a:r>
            <a:endParaRPr lang="en-US" altLang="ko-KR" sz="1800" b="1" dirty="0"/>
          </a:p>
        </p:txBody>
      </p:sp>
      <p:sp>
        <p:nvSpPr>
          <p:cNvPr id="12" name="직사각형 2"/>
          <p:cNvSpPr/>
          <p:nvPr/>
        </p:nvSpPr>
        <p:spPr>
          <a:xfrm>
            <a:off x="4012773" y="4985723"/>
            <a:ext cx="2880370" cy="1209784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800" b="1" dirty="0"/>
              <a:t>6.5 </a:t>
            </a:r>
            <a:r>
              <a:rPr lang="ko-KR" altLang="en-US" sz="1800" b="1" dirty="0"/>
              <a:t>걷기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en-US" altLang="ko-KR" sz="1800" b="1" dirty="0"/>
              <a:t>6.6 </a:t>
            </a:r>
            <a:r>
              <a:rPr lang="ko-KR" altLang="en-US" sz="1800" b="1" dirty="0"/>
              <a:t>노래 </a:t>
            </a:r>
            <a:r>
              <a:rPr lang="en-US" altLang="ko-KR" sz="1800" b="1" dirty="0"/>
              <a:t>1</a:t>
            </a:r>
            <a:r>
              <a:rPr lang="ko-KR" altLang="en-US" sz="1800" b="1" dirty="0"/>
              <a:t>곡에 맞춰 댄스</a:t>
            </a:r>
            <a:endParaRPr lang="en-US" altLang="ko-KR" sz="1800" b="1" dirty="0"/>
          </a:p>
          <a:p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833139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60045" y="686148"/>
            <a:ext cx="3363094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6.1  </a:t>
            </a:r>
            <a:r>
              <a:rPr lang="ko-KR" altLang="en-US" sz="2600" b="1" i="1" dirty="0"/>
              <a:t>한쪽다리 벌리기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1180" y="1188046"/>
            <a:ext cx="6376759" cy="805781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500" dirty="0"/>
              <a:t>기본댄스보다 더 강력한 댄스 동작이 있어야 감동을 이끌어 낼 수 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 좀 더 </a:t>
            </a:r>
            <a:r>
              <a:rPr lang="ko-KR" altLang="en-US" sz="1500" dirty="0" err="1"/>
              <a:t>개성있는</a:t>
            </a:r>
            <a:r>
              <a:rPr lang="ko-KR" altLang="en-US" sz="1500" dirty="0"/>
              <a:t> 동작에 도전해 봅시다</a:t>
            </a:r>
            <a:r>
              <a:rPr lang="en-US" altLang="ko-KR" sz="1500" dirty="0"/>
              <a:t>.</a:t>
            </a:r>
          </a:p>
          <a:p>
            <a:pPr fontAlgn="base"/>
            <a:endParaRPr lang="en-US" altLang="ko-KR" sz="1500" dirty="0"/>
          </a:p>
          <a:p>
            <a:pPr fontAlgn="base"/>
            <a:r>
              <a:rPr lang="en-US" altLang="ko-KR" sz="1500" dirty="0"/>
              <a:t>1) </a:t>
            </a:r>
            <a:r>
              <a:rPr lang="ko-KR" altLang="en-US" sz="1500" dirty="0"/>
              <a:t>왼쪽 발</a:t>
            </a:r>
            <a:r>
              <a:rPr lang="en-US" altLang="ko-KR" sz="1500" dirty="0"/>
              <a:t>-</a:t>
            </a:r>
            <a:r>
              <a:rPr lang="ko-KR" altLang="en-US" sz="1500" dirty="0"/>
              <a:t>왼쪽 다리벌리기</a:t>
            </a:r>
            <a:endParaRPr lang="en-US" altLang="ko-KR" sz="1500" dirty="0"/>
          </a:p>
          <a:p>
            <a:pPr marL="88900" indent="-88900" fontAlgn="base"/>
            <a:r>
              <a:rPr lang="en-US" altLang="ko-KR" sz="1500" dirty="0"/>
              <a:t>  </a:t>
            </a:r>
            <a:r>
              <a:rPr lang="ko-KR" altLang="en-US" sz="1300" dirty="0"/>
              <a:t>왼쪽 다리와 왼쪽 발을 동시에  </a:t>
            </a:r>
            <a:r>
              <a:rPr lang="en-US" altLang="ko-KR" sz="1300" dirty="0"/>
              <a:t>+- 30</a:t>
            </a:r>
            <a:r>
              <a:rPr lang="ko-KR" altLang="en-US" sz="1300" dirty="0"/>
              <a:t>도 정도 조정을 해주면 한쪽 다리가 벌려지 는 댄스 동작이 됩니다</a:t>
            </a:r>
            <a:r>
              <a:rPr lang="en-US" altLang="ko-KR" sz="1300" dirty="0"/>
              <a:t>.  </a:t>
            </a:r>
            <a:r>
              <a:rPr lang="ko-KR" altLang="en-US" sz="1300" dirty="0"/>
              <a:t>중요한 점은 속도를 빠르게 줘야 멋있어 집니다</a:t>
            </a:r>
            <a:r>
              <a:rPr lang="en-US" altLang="ko-KR" sz="1300" dirty="0"/>
              <a:t>.</a:t>
            </a:r>
          </a:p>
          <a:p>
            <a:pPr fontAlgn="base"/>
            <a:r>
              <a:rPr lang="en-US" altLang="ko-KR" sz="1300" dirty="0"/>
              <a:t> </a:t>
            </a:r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en-US" altLang="ko-KR" sz="1300" dirty="0"/>
              <a:t>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60045" y="2973829"/>
            <a:ext cx="203639" cy="40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03" tIns="50402" rIns="100803" bIns="5040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73" b="89831" l="9955" r="8959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7982" y="2936740"/>
            <a:ext cx="3653641" cy="2438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2498" y="2556198"/>
            <a:ext cx="3867888" cy="2516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 rot="5400000">
            <a:off x="2401848" y="707682"/>
            <a:ext cx="2344288" cy="6427894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73" b="89831" l="9955" r="8959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656234" y="2936738"/>
            <a:ext cx="3775325" cy="2438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22" y="5231207"/>
            <a:ext cx="5816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964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8083" y="828006"/>
            <a:ext cx="6519564" cy="7734647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500" dirty="0"/>
              <a:t>2) </a:t>
            </a:r>
            <a:r>
              <a:rPr lang="ko-KR" altLang="en-US" sz="1500" dirty="0"/>
              <a:t>함수 형태로 제작해 봅시다</a:t>
            </a:r>
            <a:r>
              <a:rPr lang="en-US" altLang="ko-KR" sz="1500" dirty="0"/>
              <a:t>.</a:t>
            </a:r>
            <a:endParaRPr lang="en-US" altLang="ko-KR" sz="1300" dirty="0"/>
          </a:p>
          <a:p>
            <a:pPr fontAlgn="base"/>
            <a:r>
              <a:rPr lang="en-US" altLang="ko-KR" sz="1300" dirty="0"/>
              <a:t>“</a:t>
            </a:r>
            <a:r>
              <a:rPr lang="ko-KR" altLang="en-US" sz="1300" dirty="0"/>
              <a:t>벌리기</a:t>
            </a:r>
            <a:r>
              <a:rPr lang="en-US" altLang="ko-KR" sz="1300" dirty="0"/>
              <a:t>”  </a:t>
            </a:r>
            <a:r>
              <a:rPr lang="ko-KR" altLang="en-US" sz="1300" dirty="0" err="1"/>
              <a:t>영단어</a:t>
            </a:r>
            <a:r>
              <a:rPr lang="ko-KR" altLang="en-US" sz="1300" dirty="0"/>
              <a:t> 사전을 이용해서 조사해 보니 </a:t>
            </a:r>
            <a:r>
              <a:rPr lang="en-US" altLang="ko-KR" sz="1300" dirty="0"/>
              <a:t>“Spreading” </a:t>
            </a:r>
            <a:r>
              <a:rPr lang="ko-KR" altLang="en-US" sz="1300" dirty="0"/>
              <a:t>단어가 나옵니다</a:t>
            </a:r>
            <a:r>
              <a:rPr lang="en-US" altLang="ko-KR" sz="1300" dirty="0"/>
              <a:t>.</a:t>
            </a:r>
          </a:p>
          <a:p>
            <a:pPr fontAlgn="base"/>
            <a:r>
              <a:rPr lang="ko-KR" altLang="en-US" sz="1300" dirty="0"/>
              <a:t>그래서 </a:t>
            </a:r>
            <a:r>
              <a:rPr lang="en-US" altLang="ko-KR" sz="1300" dirty="0"/>
              <a:t>“</a:t>
            </a:r>
            <a:r>
              <a:rPr lang="ko-KR" altLang="en-US" sz="1300" dirty="0"/>
              <a:t>왼쪽다리 벌리기 춤을 춰라</a:t>
            </a:r>
            <a:r>
              <a:rPr lang="en-US" altLang="ko-KR" sz="1300" dirty="0"/>
              <a:t>” </a:t>
            </a:r>
            <a:r>
              <a:rPr lang="ko-KR" altLang="en-US" sz="1300" dirty="0" err="1"/>
              <a:t>함수명은</a:t>
            </a:r>
            <a:r>
              <a:rPr lang="ko-KR" altLang="en-US" sz="1300" dirty="0"/>
              <a:t>  </a:t>
            </a:r>
            <a:r>
              <a:rPr lang="en-US" altLang="ko-KR" sz="1300" dirty="0" err="1"/>
              <a:t>Dance_Left_Spreading</a:t>
            </a:r>
            <a:r>
              <a:rPr lang="en-US" altLang="ko-KR" sz="1300" dirty="0"/>
              <a:t>  </a:t>
            </a:r>
            <a:r>
              <a:rPr lang="ko-KR" altLang="en-US" sz="1300" dirty="0"/>
              <a:t>이라고 </a:t>
            </a:r>
            <a:endParaRPr lang="en-US" altLang="ko-KR" sz="1300" dirty="0"/>
          </a:p>
          <a:p>
            <a:pPr fontAlgn="base"/>
            <a:r>
              <a:rPr lang="ko-KR" altLang="en-US" sz="1300" dirty="0"/>
              <a:t>정했습니다</a:t>
            </a:r>
            <a:r>
              <a:rPr lang="en-US" altLang="ko-KR" sz="1300" dirty="0"/>
              <a:t>. “</a:t>
            </a:r>
            <a:r>
              <a:rPr lang="ko-KR" altLang="en-US" sz="1300" dirty="0"/>
              <a:t>오른쪽 다리 벌리기 춤을 춰라</a:t>
            </a:r>
            <a:r>
              <a:rPr lang="en-US" altLang="ko-KR" sz="1300" dirty="0"/>
              <a:t>” </a:t>
            </a:r>
            <a:r>
              <a:rPr lang="ko-KR" altLang="en-US" sz="1300" dirty="0" err="1"/>
              <a:t>함수명은</a:t>
            </a:r>
            <a:r>
              <a:rPr lang="ko-KR" altLang="en-US" sz="1300" dirty="0"/>
              <a:t>  </a:t>
            </a:r>
            <a:r>
              <a:rPr lang="en-US" altLang="ko-KR" sz="1300" dirty="0" err="1"/>
              <a:t>Dance_Right_Spreading</a:t>
            </a:r>
            <a:r>
              <a:rPr lang="en-US" altLang="ko-KR" sz="1300" dirty="0"/>
              <a:t>  </a:t>
            </a:r>
            <a:r>
              <a:rPr lang="ko-KR" altLang="en-US" sz="1300" dirty="0"/>
              <a:t>이라고 정했습니다</a:t>
            </a:r>
            <a:r>
              <a:rPr lang="en-US" altLang="ko-KR" sz="1300" dirty="0"/>
              <a:t>.  </a:t>
            </a:r>
            <a:r>
              <a:rPr lang="ko-KR" altLang="en-US" sz="1300" dirty="0"/>
              <a:t>다소 복잡하더라도 미래를 위해서 좋은 코딩습관을 꼭 갖춰주세요</a:t>
            </a:r>
            <a:r>
              <a:rPr lang="en-US" altLang="ko-KR" sz="1300" dirty="0"/>
              <a:t>!</a:t>
            </a:r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en-US" altLang="ko-KR" sz="13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16" y="2412182"/>
            <a:ext cx="6450013" cy="667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28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53" y="4500414"/>
            <a:ext cx="6239349" cy="5398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00506" y="1080959"/>
            <a:ext cx="6124280" cy="3287276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200" b="1" i="1" dirty="0"/>
              <a:t>4.1.1 </a:t>
            </a:r>
            <a:r>
              <a:rPr lang="ko-KR" altLang="en-US" sz="1200" b="1" i="1" dirty="0"/>
              <a:t>코딩스타일 연습하기 </a:t>
            </a:r>
            <a:r>
              <a:rPr lang="en-US" altLang="ko-KR" sz="1200" b="1" i="1" dirty="0"/>
              <a:t>            </a:t>
            </a:r>
            <a:r>
              <a:rPr lang="ko-KR" altLang="en-US" sz="1200" b="1" i="1" dirty="0"/>
              <a:t> </a:t>
            </a:r>
            <a:endParaRPr lang="en-US" altLang="ko-KR" sz="1200" b="1" i="1" dirty="0"/>
          </a:p>
          <a:p>
            <a:pPr marL="342900" indent="-342900">
              <a:buAutoNum type="arabicParenR" startAt="3"/>
            </a:pPr>
            <a:endParaRPr lang="en-US" altLang="ko-KR" sz="1300" dirty="0"/>
          </a:p>
          <a:p>
            <a:r>
              <a:rPr lang="en-US" altLang="ko-KR" sz="1300" dirty="0"/>
              <a:t>1)</a:t>
            </a:r>
            <a:r>
              <a:rPr lang="ko-KR" altLang="en-US" sz="1300" dirty="0"/>
              <a:t>          </a:t>
            </a:r>
            <a:r>
              <a:rPr lang="ko-KR" altLang="en-US" sz="1300" dirty="0" err="1"/>
              <a:t>아두이노</a:t>
            </a:r>
            <a:r>
              <a:rPr lang="ko-KR" altLang="en-US" sz="1300" dirty="0"/>
              <a:t> 개발환경을 실행하여</a:t>
            </a:r>
            <a:r>
              <a:rPr lang="en-US" altLang="ko-KR" sz="1300" dirty="0"/>
              <a:t> </a:t>
            </a:r>
            <a:r>
              <a:rPr lang="ko-KR" altLang="en-US" sz="1300" dirty="0"/>
              <a:t>환경 설정을 해봅시다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      </a:t>
            </a:r>
            <a:r>
              <a:rPr lang="ko-KR" altLang="en-US" sz="1300" dirty="0"/>
              <a:t> </a:t>
            </a:r>
            <a:endParaRPr lang="en-US" altLang="ko-KR" sz="1300" dirty="0"/>
          </a:p>
          <a:p>
            <a:r>
              <a:rPr lang="en-US" altLang="ko-KR" sz="1300" dirty="0"/>
              <a:t>   </a:t>
            </a:r>
          </a:p>
          <a:p>
            <a:r>
              <a:rPr lang="en-US" altLang="ko-KR" sz="1300" dirty="0"/>
              <a:t>2)   </a:t>
            </a:r>
            <a:r>
              <a:rPr lang="ko-KR" altLang="en-US" sz="1300" dirty="0" err="1"/>
              <a:t>툴메뉴</a:t>
            </a:r>
            <a:r>
              <a:rPr lang="ko-KR" altLang="en-US" sz="1300" dirty="0"/>
              <a:t> </a:t>
            </a:r>
            <a:r>
              <a:rPr lang="en-US" altLang="ko-KR" sz="1300" dirty="0"/>
              <a:t>-&gt;</a:t>
            </a:r>
            <a:r>
              <a:rPr lang="ko-KR" altLang="en-US" sz="1300" dirty="0"/>
              <a:t>보드</a:t>
            </a:r>
            <a:r>
              <a:rPr lang="en-US" altLang="ko-KR" sz="1300" dirty="0"/>
              <a:t>(</a:t>
            </a:r>
            <a:r>
              <a:rPr lang="en-US" altLang="ko-KR" sz="1300" dirty="0" err="1"/>
              <a:t>Arduino</a:t>
            </a:r>
            <a:r>
              <a:rPr lang="en-US" altLang="ko-KR" sz="1300" dirty="0"/>
              <a:t> Nano)</a:t>
            </a:r>
          </a:p>
          <a:p>
            <a:r>
              <a:rPr lang="en-US" altLang="ko-KR" sz="1300" dirty="0"/>
              <a:t>            -&gt; </a:t>
            </a:r>
            <a:r>
              <a:rPr lang="ko-KR" altLang="en-US" sz="1300" dirty="0"/>
              <a:t>프로세서</a:t>
            </a:r>
            <a:r>
              <a:rPr lang="en-US" altLang="ko-KR" sz="1300" dirty="0"/>
              <a:t> : ATmega328</a:t>
            </a:r>
          </a:p>
          <a:p>
            <a:r>
              <a:rPr lang="en-US" altLang="ko-KR" sz="1300" dirty="0"/>
              <a:t>            -&gt; </a:t>
            </a:r>
            <a:r>
              <a:rPr lang="ko-KR" altLang="en-US" sz="1300" dirty="0"/>
              <a:t>포트 </a:t>
            </a:r>
            <a:r>
              <a:rPr lang="en-US" altLang="ko-KR" sz="1300" dirty="0"/>
              <a:t>:  </a:t>
            </a:r>
            <a:r>
              <a:rPr lang="ko-KR" altLang="en-US" sz="1300" dirty="0">
                <a:solidFill>
                  <a:srgbClr val="FF0000"/>
                </a:solidFill>
              </a:rPr>
              <a:t>제일 마지막 포트</a:t>
            </a:r>
            <a:r>
              <a:rPr lang="ko-KR" altLang="en-US" sz="1300" dirty="0"/>
              <a:t> </a:t>
            </a:r>
            <a:r>
              <a:rPr lang="en-US" altLang="ko-KR" sz="1300" dirty="0"/>
              <a:t>( </a:t>
            </a:r>
            <a:r>
              <a:rPr lang="ko-KR" altLang="en-US" sz="1300" dirty="0"/>
              <a:t>일반적으로 </a:t>
            </a:r>
            <a:r>
              <a:rPr lang="en-US" altLang="ko-KR" sz="1300" dirty="0"/>
              <a:t>COM1</a:t>
            </a:r>
            <a:r>
              <a:rPr lang="ko-KR" altLang="en-US" sz="1300" dirty="0"/>
              <a:t>이 아님</a:t>
            </a:r>
            <a:r>
              <a:rPr lang="en-US" altLang="ko-KR" sz="1300" dirty="0"/>
              <a:t>) , </a:t>
            </a:r>
          </a:p>
          <a:p>
            <a:r>
              <a:rPr lang="en-US" altLang="ko-KR" sz="1300" dirty="0"/>
              <a:t>                         (</a:t>
            </a:r>
            <a:r>
              <a:rPr lang="ko-KR" altLang="en-US" sz="1300" dirty="0"/>
              <a:t>참고 </a:t>
            </a:r>
            <a:r>
              <a:rPr lang="en-US" altLang="ko-KR" sz="1300" dirty="0"/>
              <a:t>: </a:t>
            </a:r>
            <a:r>
              <a:rPr lang="ko-KR" altLang="en-US" sz="1300" dirty="0"/>
              <a:t>장치관리자</a:t>
            </a:r>
            <a:r>
              <a:rPr lang="en-US" altLang="ko-KR" sz="1300" dirty="0"/>
              <a:t>-&gt;</a:t>
            </a:r>
            <a:r>
              <a:rPr lang="ko-KR" altLang="en-US" sz="1300" dirty="0"/>
              <a:t>시리얼포트</a:t>
            </a:r>
            <a:r>
              <a:rPr lang="en-US" altLang="ko-KR" sz="1300" dirty="0"/>
              <a:t>-&gt;CH340 </a:t>
            </a:r>
            <a:r>
              <a:rPr lang="ko-KR" altLang="en-US" sz="1300" dirty="0"/>
              <a:t>포트번호</a:t>
            </a:r>
            <a:r>
              <a:rPr lang="en-US" altLang="ko-KR" sz="1300" dirty="0"/>
              <a:t>)</a:t>
            </a:r>
          </a:p>
          <a:p>
            <a:r>
              <a:rPr lang="en-US" altLang="ko-KR" sz="1300" dirty="0"/>
              <a:t>            -&gt; </a:t>
            </a:r>
            <a:r>
              <a:rPr lang="ko-KR" altLang="en-US" sz="1300" dirty="0"/>
              <a:t>프로그래머 </a:t>
            </a:r>
            <a:r>
              <a:rPr lang="en-US" altLang="ko-KR" sz="1300" dirty="0"/>
              <a:t>: </a:t>
            </a:r>
            <a:r>
              <a:rPr lang="en-US" altLang="ko-KR" sz="1300" dirty="0" err="1"/>
              <a:t>Arduino</a:t>
            </a:r>
            <a:r>
              <a:rPr lang="en-US" altLang="ko-KR" sz="1300" dirty="0"/>
              <a:t> as ISP</a:t>
            </a:r>
          </a:p>
          <a:p>
            <a:r>
              <a:rPr lang="en-US" altLang="ko-KR" sz="1300" dirty="0"/>
              <a:t>             </a:t>
            </a:r>
            <a:r>
              <a:rPr lang="ko-KR" altLang="en-US" sz="1300" dirty="0"/>
              <a:t>설정을 합니다</a:t>
            </a:r>
            <a:r>
              <a:rPr lang="en-US" altLang="ko-KR" sz="1300" dirty="0"/>
              <a:t>.</a:t>
            </a:r>
          </a:p>
          <a:p>
            <a:endParaRPr lang="en-US" altLang="ko-KR" sz="1300" dirty="0"/>
          </a:p>
          <a:p>
            <a:pPr marL="342900" indent="-342900">
              <a:buAutoNum type="arabicParenR" startAt="4"/>
            </a:pPr>
            <a:r>
              <a:rPr lang="ko-KR" altLang="en-US" sz="1300" dirty="0"/>
              <a:t>    컴파일 </a:t>
            </a:r>
            <a:r>
              <a:rPr lang="en-US" altLang="ko-KR" sz="1300" dirty="0"/>
              <a:t>( Compile ) </a:t>
            </a:r>
            <a:r>
              <a:rPr lang="ko-KR" altLang="en-US" sz="1300" dirty="0"/>
              <a:t>을 해서 문법에러가 있는지 테스트 해봅시다</a:t>
            </a:r>
            <a:r>
              <a:rPr lang="en-US" altLang="ko-KR" sz="1300" dirty="0"/>
              <a:t>.</a:t>
            </a:r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pPr marL="342900" indent="-342900">
              <a:buAutoNum type="arabicParenR" startAt="4"/>
            </a:pPr>
            <a:endParaRPr lang="en-US" altLang="ko-KR" sz="1300" dirty="0"/>
          </a:p>
          <a:p>
            <a:r>
              <a:rPr lang="en-US" altLang="ko-KR" sz="1300" dirty="0"/>
              <a:t>5)        </a:t>
            </a:r>
            <a:r>
              <a:rPr lang="ko-KR" altLang="en-US" sz="1300" dirty="0"/>
              <a:t>업로드 </a:t>
            </a:r>
            <a:r>
              <a:rPr lang="en-US" altLang="ko-KR" sz="1300" dirty="0"/>
              <a:t>( Upload ) </a:t>
            </a:r>
            <a:r>
              <a:rPr lang="ko-KR" altLang="en-US" sz="1300" dirty="0"/>
              <a:t>해서 실행해 봅시다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28" y="1474413"/>
            <a:ext cx="257083" cy="291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73" y="3492302"/>
            <a:ext cx="2381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65" y="4046265"/>
            <a:ext cx="2381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988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F409F-ADCD-4C62-9DA6-E4B18C18B35D}"/>
              </a:ext>
            </a:extLst>
          </p:cNvPr>
          <p:cNvSpPr txBox="1"/>
          <p:nvPr/>
        </p:nvSpPr>
        <p:spPr>
          <a:xfrm>
            <a:off x="547342" y="972022"/>
            <a:ext cx="6192688" cy="86066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dancingbot_python.header</a:t>
            </a:r>
            <a:r>
              <a:rPr lang="en-US" altLang="ko-KR" sz="1200" dirty="0"/>
              <a:t> as servo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2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10000"/>
              </a:lnSpc>
            </a:pPr>
            <a:endParaRPr lang="ko-KR" altLang="en-US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def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기본 자세를 잡을 함수를 만듭니다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	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	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(10,90)	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(11,90)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	</a:t>
            </a:r>
            <a:endParaRPr lang="ko-KR" altLang="en-US" sz="1200" dirty="0"/>
          </a:p>
          <a:p>
            <a:pPr>
              <a:lnSpc>
                <a:spcPct val="110000"/>
              </a:lnSpc>
            </a:pPr>
            <a:r>
              <a:rPr lang="en-US" altLang="ko-KR" sz="1200" dirty="0"/>
              <a:t>def </a:t>
            </a:r>
            <a:r>
              <a:rPr lang="en-US" altLang="ko-KR" sz="1200" dirty="0" err="1"/>
              <a:t>leftSpreading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좌측 다리를 벌리는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(8,60)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(10,120)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(0.3)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(10,90)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(0.3)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d</a:t>
            </a:r>
            <a:r>
              <a:rPr lang="en-US" altLang="ko-KR" sz="1200"/>
              <a:t>ef </a:t>
            </a:r>
            <a:r>
              <a:rPr lang="en-US" altLang="ko-KR" sz="1200" dirty="0" err="1"/>
              <a:t>rightSpreading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우측 다리를 벌리는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(9,120)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(11,60)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(0.3)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(11,90)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(0.3)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d</a:t>
            </a:r>
            <a:r>
              <a:rPr lang="en-US" altLang="ko-KR" sz="1200"/>
              <a:t>ef </a:t>
            </a:r>
            <a:r>
              <a:rPr lang="en-US" altLang="ko-KR" sz="1200" dirty="0"/>
              <a:t>setup():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    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(2)	</a:t>
            </a:r>
            <a:r>
              <a:rPr lang="en-US" altLang="ko-KR" sz="1200" dirty="0">
                <a:solidFill>
                  <a:srgbClr val="FF0000"/>
                </a:solidFill>
              </a:rPr>
              <a:t>#loop </a:t>
            </a:r>
            <a:r>
              <a:rPr lang="ko-KR" altLang="en-US" sz="12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                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처음에 바른 자세를 잡습니다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d</a:t>
            </a:r>
            <a:r>
              <a:rPr lang="en-US" altLang="ko-KR" sz="1200"/>
              <a:t>ef </a:t>
            </a:r>
            <a:r>
              <a:rPr lang="en-US" altLang="ko-KR" sz="1200" dirty="0"/>
              <a:t>loop():</a:t>
            </a:r>
          </a:p>
          <a:p>
            <a:pPr>
              <a:lnSpc>
                <a:spcPct val="11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    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leftSpreading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좌측 다리를 벌립니다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rightSpreading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우측 다리를 벌립니다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for I in range(2):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밑의 코드를 </a:t>
            </a:r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r>
              <a:rPr lang="ko-KR" altLang="en-US" sz="1200" dirty="0">
                <a:solidFill>
                  <a:srgbClr val="FF0000"/>
                </a:solidFill>
              </a:rPr>
              <a:t>번 반복합니다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leftSpreading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좌측 다리를 벌립니다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for I in range(2):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밑의 코드를 </a:t>
            </a:r>
            <a:r>
              <a:rPr lang="en-US" altLang="ko-KR" sz="1200" dirty="0">
                <a:solidFill>
                  <a:srgbClr val="FF0000"/>
                </a:solidFill>
              </a:rPr>
              <a:t>2</a:t>
            </a:r>
            <a:r>
              <a:rPr lang="ko-KR" altLang="en-US" sz="1200" dirty="0">
                <a:solidFill>
                  <a:srgbClr val="FF0000"/>
                </a:solidFill>
              </a:rPr>
              <a:t>번 반복합니다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rightSpreading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우측 다리를 벌립니다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sz="1200" dirty="0"/>
              <a:t>    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setup()	</a:t>
            </a:r>
            <a:r>
              <a:rPr lang="en-US" altLang="ko-KR" sz="1200" dirty="0">
                <a:solidFill>
                  <a:srgbClr val="FF0000"/>
                </a:solidFill>
              </a:rPr>
              <a:t>#setup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10000"/>
              </a:lnSpc>
            </a:pPr>
            <a:r>
              <a:rPr lang="en-US" altLang="ko-KR" sz="1200" dirty="0"/>
              <a:t>while(True):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1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/>
              <a:t>loop()	</a:t>
            </a:r>
            <a:r>
              <a:rPr lang="en-US" altLang="ko-KR" sz="1200" dirty="0">
                <a:solidFill>
                  <a:srgbClr val="FF0000"/>
                </a:solidFill>
              </a:rPr>
              <a:t>#loop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CF0D4-71BC-4A68-9301-15C77BDA5BAD}"/>
              </a:ext>
            </a:extLst>
          </p:cNvPr>
          <p:cNvSpPr txBox="1"/>
          <p:nvPr/>
        </p:nvSpPr>
        <p:spPr>
          <a:xfrm>
            <a:off x="547342" y="683990"/>
            <a:ext cx="61926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dance_spreading.py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6640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71</a:t>
            </a:fld>
            <a:endParaRPr lang="ko-KR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1294192" y="1725621"/>
            <a:ext cx="4958732" cy="2872034"/>
            <a:chOff x="49555" y="1542943"/>
            <a:chExt cx="7257673" cy="42035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3" b="89993" l="29104" r="69992">
                          <a14:backgroundMark x1="36239" y1="86914" x2="30685" y2="741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r="25000"/>
            <a:stretch/>
          </p:blipFill>
          <p:spPr>
            <a:xfrm>
              <a:off x="49555" y="1542943"/>
              <a:ext cx="3600400" cy="405050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73" b="89993" l="26186" r="6999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1" r="25001"/>
            <a:stretch/>
          </p:blipFill>
          <p:spPr>
            <a:xfrm>
              <a:off x="3706928" y="1695987"/>
              <a:ext cx="3600300" cy="4050507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403159" y="871548"/>
            <a:ext cx="3029669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6.2  </a:t>
            </a:r>
            <a:r>
              <a:rPr lang="ko-KR" altLang="en-US" sz="2600" b="1" i="1" dirty="0" err="1"/>
              <a:t>한쪽발</a:t>
            </a:r>
            <a:r>
              <a:rPr lang="ko-KR" altLang="en-US" sz="2600" b="1" i="1" dirty="0"/>
              <a:t> 비비기</a:t>
            </a:r>
          </a:p>
        </p:txBody>
      </p:sp>
      <p:sp>
        <p:nvSpPr>
          <p:cNvPr id="9" name="직사각형 6"/>
          <p:cNvSpPr/>
          <p:nvPr/>
        </p:nvSpPr>
        <p:spPr>
          <a:xfrm>
            <a:off x="411180" y="1398695"/>
            <a:ext cx="6376759" cy="33262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500" dirty="0"/>
              <a:t>1) </a:t>
            </a:r>
            <a:r>
              <a:rPr lang="ko-KR" altLang="en-US" sz="1500" dirty="0"/>
              <a:t>발을 </a:t>
            </a:r>
            <a:r>
              <a:rPr lang="ko-KR" altLang="en-US" sz="1500" dirty="0" err="1"/>
              <a:t>접은상태로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왼쪽발을</a:t>
            </a:r>
            <a:r>
              <a:rPr lang="ko-KR" altLang="en-US" sz="1500" dirty="0"/>
              <a:t> 빠르게 움직이는 동작을 만들어 봅시다</a:t>
            </a:r>
            <a:r>
              <a:rPr lang="en-US" altLang="ko-KR" sz="1500" dirty="0"/>
              <a:t>.</a:t>
            </a:r>
            <a:endParaRPr lang="en-US" altLang="ko-KR" sz="1300" dirty="0"/>
          </a:p>
        </p:txBody>
      </p:sp>
      <p:sp>
        <p:nvSpPr>
          <p:cNvPr id="10" name="Rectangle 9"/>
          <p:cNvSpPr/>
          <p:nvPr/>
        </p:nvSpPr>
        <p:spPr>
          <a:xfrm>
            <a:off x="648122" y="1933468"/>
            <a:ext cx="5904656" cy="2295753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54239" y="9706401"/>
            <a:ext cx="360045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z="1600" dirty="0" err="1"/>
              <a:t>오른쪽발</a:t>
            </a:r>
            <a:r>
              <a:rPr lang="en-US" altLang="ko-KR" sz="1600" dirty="0"/>
              <a:t>-</a:t>
            </a:r>
            <a:r>
              <a:rPr lang="ko-KR" altLang="en-US" sz="1600" dirty="0"/>
              <a:t>비비기</a:t>
            </a:r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648122" y="9703681"/>
            <a:ext cx="360045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ko-KR" altLang="en-US" sz="1600" dirty="0" err="1"/>
              <a:t>왼쪽발</a:t>
            </a:r>
            <a:r>
              <a:rPr lang="en-US" altLang="ko-KR" sz="1600" dirty="0"/>
              <a:t>-</a:t>
            </a:r>
            <a:r>
              <a:rPr lang="ko-KR" altLang="en-US" sz="1600" dirty="0"/>
              <a:t>비비기</a:t>
            </a:r>
            <a:endParaRPr lang="en-US" altLang="ko-KR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8" y="4566987"/>
            <a:ext cx="29210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39" y="4678986"/>
            <a:ext cx="29337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4069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88083" y="828006"/>
            <a:ext cx="6519564" cy="7734647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500" dirty="0"/>
              <a:t>함수 형태로 제작해 봅시다</a:t>
            </a:r>
            <a:r>
              <a:rPr lang="en-US" altLang="ko-KR" sz="1500" dirty="0"/>
              <a:t>.</a:t>
            </a:r>
            <a:endParaRPr lang="en-US" altLang="ko-KR" sz="1300" dirty="0"/>
          </a:p>
          <a:p>
            <a:pPr fontAlgn="base"/>
            <a:r>
              <a:rPr lang="en-US" altLang="ko-KR" sz="1300" dirty="0"/>
              <a:t>“</a:t>
            </a:r>
            <a:r>
              <a:rPr lang="ko-KR" altLang="en-US" sz="1300" dirty="0"/>
              <a:t>비비기</a:t>
            </a:r>
            <a:r>
              <a:rPr lang="en-US" altLang="ko-KR" sz="1300" dirty="0"/>
              <a:t>”  </a:t>
            </a:r>
            <a:r>
              <a:rPr lang="ko-KR" altLang="en-US" sz="1300" dirty="0" err="1"/>
              <a:t>영단어</a:t>
            </a:r>
            <a:r>
              <a:rPr lang="ko-KR" altLang="en-US" sz="1300" dirty="0"/>
              <a:t> 사전을 이용해서 조사해 보니 </a:t>
            </a:r>
            <a:r>
              <a:rPr lang="en-US" altLang="ko-KR" sz="1300" dirty="0"/>
              <a:t>“Rub” </a:t>
            </a:r>
            <a:r>
              <a:rPr lang="ko-KR" altLang="en-US" sz="1300" dirty="0"/>
              <a:t>단어가 나옵니다</a:t>
            </a:r>
            <a:r>
              <a:rPr lang="en-US" altLang="ko-KR" sz="1300" dirty="0"/>
              <a:t>.</a:t>
            </a:r>
          </a:p>
          <a:p>
            <a:pPr fontAlgn="base"/>
            <a:r>
              <a:rPr lang="ko-KR" altLang="en-US" sz="1300" dirty="0"/>
              <a:t>그래서 </a:t>
            </a:r>
            <a:r>
              <a:rPr lang="en-US" altLang="ko-KR" sz="1300" dirty="0"/>
              <a:t>“</a:t>
            </a:r>
            <a:r>
              <a:rPr lang="ko-KR" altLang="en-US" sz="1300" dirty="0"/>
              <a:t>왼쪽다리 비비기 춤을 춰라</a:t>
            </a:r>
            <a:r>
              <a:rPr lang="en-US" altLang="ko-KR" sz="1300" dirty="0"/>
              <a:t>” </a:t>
            </a:r>
            <a:r>
              <a:rPr lang="ko-KR" altLang="en-US" sz="1300" dirty="0" err="1"/>
              <a:t>함수명은</a:t>
            </a:r>
            <a:r>
              <a:rPr lang="ko-KR" altLang="en-US" sz="1300" dirty="0"/>
              <a:t>  </a:t>
            </a:r>
            <a:r>
              <a:rPr lang="en-US" altLang="ko-KR" sz="1300" dirty="0" err="1"/>
              <a:t>Dance_Left_Rub</a:t>
            </a:r>
            <a:r>
              <a:rPr lang="en-US" altLang="ko-KR" sz="1300" dirty="0"/>
              <a:t>  </a:t>
            </a:r>
            <a:r>
              <a:rPr lang="ko-KR" altLang="en-US" sz="1300" dirty="0"/>
              <a:t>이라고 </a:t>
            </a:r>
            <a:endParaRPr lang="en-US" altLang="ko-KR" sz="1300" dirty="0"/>
          </a:p>
          <a:p>
            <a:pPr fontAlgn="base"/>
            <a:r>
              <a:rPr lang="ko-KR" altLang="en-US" sz="1300" dirty="0"/>
              <a:t>정했습니다</a:t>
            </a:r>
            <a:r>
              <a:rPr lang="en-US" altLang="ko-KR" sz="1300" dirty="0"/>
              <a:t>. “</a:t>
            </a:r>
            <a:r>
              <a:rPr lang="ko-KR" altLang="en-US" sz="1300" dirty="0"/>
              <a:t>오른쪽 다리 비비기 춤을 춰라</a:t>
            </a:r>
            <a:r>
              <a:rPr lang="en-US" altLang="ko-KR" sz="1300" dirty="0"/>
              <a:t>” </a:t>
            </a:r>
            <a:r>
              <a:rPr lang="ko-KR" altLang="en-US" sz="1300" dirty="0" err="1"/>
              <a:t>함수명은</a:t>
            </a:r>
            <a:r>
              <a:rPr lang="ko-KR" altLang="en-US" sz="1300" dirty="0"/>
              <a:t>  </a:t>
            </a:r>
            <a:r>
              <a:rPr lang="en-US" altLang="ko-KR" sz="1300" dirty="0" err="1"/>
              <a:t>Dance_Right_Rub</a:t>
            </a:r>
            <a:r>
              <a:rPr lang="en-US" altLang="ko-KR" sz="1300" dirty="0"/>
              <a:t> </a:t>
            </a:r>
            <a:r>
              <a:rPr lang="ko-KR" altLang="en-US" sz="1300" dirty="0"/>
              <a:t>이라고 정했습니다</a:t>
            </a:r>
            <a:r>
              <a:rPr lang="en-US" altLang="ko-KR" sz="1300" dirty="0"/>
              <a:t>.  </a:t>
            </a:r>
            <a:r>
              <a:rPr lang="ko-KR" altLang="en-US" sz="1300" dirty="0"/>
              <a:t>다소 복잡하더라도 미래를 위해서 좋은 코딩습관을 꼭 갖춰주세요</a:t>
            </a:r>
            <a:r>
              <a:rPr lang="en-US" altLang="ko-KR" sz="1300" dirty="0"/>
              <a:t>!</a:t>
            </a:r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en-US" altLang="ko-KR" sz="1300" dirty="0"/>
              <a:t>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375322"/>
            <a:ext cx="6462713" cy="680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7123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F409F-ADCD-4C62-9DA6-E4B18C18B35D}"/>
              </a:ext>
            </a:extLst>
          </p:cNvPr>
          <p:cNvSpPr txBox="1"/>
          <p:nvPr/>
        </p:nvSpPr>
        <p:spPr>
          <a:xfrm>
            <a:off x="547342" y="972022"/>
            <a:ext cx="6192688" cy="86089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dancingbot_python.header</a:t>
            </a:r>
            <a:r>
              <a:rPr lang="en-US" altLang="ko-KR" sz="1200" dirty="0"/>
              <a:t> as servo</a:t>
            </a:r>
          </a:p>
          <a:p>
            <a:pPr>
              <a:lnSpc>
                <a:spcPct val="105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2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05000"/>
              </a:lnSpc>
            </a:pPr>
            <a:endParaRPr lang="ko-KR" altLang="en-US" sz="1200" dirty="0"/>
          </a:p>
          <a:p>
            <a:pPr>
              <a:lnSpc>
                <a:spcPct val="105000"/>
              </a:lnSpc>
            </a:pPr>
            <a:r>
              <a:rPr lang="en-US" altLang="ko-KR" sz="1200" dirty="0"/>
              <a:t>def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기본 자세를 잡을 함수를 만듭니다</a:t>
            </a:r>
          </a:p>
          <a:p>
            <a:pPr>
              <a:lnSpc>
                <a:spcPct val="105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	</a:t>
            </a:r>
          </a:p>
          <a:p>
            <a:pPr>
              <a:lnSpc>
                <a:spcPct val="105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	</a:t>
            </a:r>
          </a:p>
          <a:p>
            <a:pPr>
              <a:lnSpc>
                <a:spcPct val="105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(10,90)	</a:t>
            </a:r>
          </a:p>
          <a:p>
            <a:pPr>
              <a:lnSpc>
                <a:spcPct val="105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(11,90)	</a:t>
            </a:r>
            <a:endParaRPr lang="ko-KR" altLang="en-US" sz="1200" dirty="0"/>
          </a:p>
          <a:p>
            <a:pPr>
              <a:lnSpc>
                <a:spcPct val="105000"/>
              </a:lnSpc>
            </a:pPr>
            <a:endParaRPr lang="ko-KR" altLang="en-US" sz="1200" dirty="0"/>
          </a:p>
          <a:p>
            <a:pPr>
              <a:lnSpc>
                <a:spcPct val="105000"/>
              </a:lnSpc>
            </a:pPr>
            <a:r>
              <a:rPr lang="en-US" altLang="ko-KR" sz="1200" dirty="0"/>
              <a:t>def </a:t>
            </a:r>
            <a:r>
              <a:rPr lang="en-US" altLang="ko-KR" sz="1200" dirty="0" err="1"/>
              <a:t>leftRub</a:t>
            </a:r>
            <a:r>
              <a:rPr lang="en-US" altLang="ko-KR" sz="1200" dirty="0"/>
              <a:t>():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좌측 발을 비비는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(8,120)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(0.5)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range(7):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(10,60)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(10,90)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(0.5)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def </a:t>
            </a:r>
            <a:r>
              <a:rPr lang="en-US" altLang="ko-KR" sz="1200" dirty="0" err="1"/>
              <a:t>rightRub</a:t>
            </a:r>
            <a:r>
              <a:rPr lang="en-US" altLang="ko-KR" sz="1200" dirty="0"/>
              <a:t>():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우측 발을 비비는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(9,60)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(0.5)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range(7):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(11,120)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(11,90)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(0.1)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(0.5)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   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def setup():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05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(2)	</a:t>
            </a:r>
            <a:r>
              <a:rPr lang="en-US" altLang="ko-KR" sz="1200" dirty="0">
                <a:solidFill>
                  <a:srgbClr val="FF0000"/>
                </a:solidFill>
              </a:rPr>
              <a:t>#loop </a:t>
            </a:r>
            <a:r>
              <a:rPr lang="ko-KR" altLang="en-US" sz="12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05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                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처음에 바른 자세를 잡습니다</a:t>
            </a:r>
          </a:p>
          <a:p>
            <a:pPr>
              <a:lnSpc>
                <a:spcPct val="105000"/>
              </a:lnSpc>
            </a:pPr>
            <a:r>
              <a:rPr lang="ko-KR" altLang="en-US" sz="1200" dirty="0"/>
              <a:t>    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def loop():</a:t>
            </a:r>
          </a:p>
          <a:p>
            <a:pPr>
              <a:lnSpc>
                <a:spcPct val="105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    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05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leftRub</a:t>
            </a:r>
            <a:r>
              <a:rPr lang="en-US" altLang="ko-KR" sz="1200" dirty="0"/>
              <a:t>()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좌측발을 비빕니다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rightRub</a:t>
            </a:r>
            <a:r>
              <a:rPr lang="en-US" altLang="ko-KR" sz="1200" dirty="0"/>
              <a:t>()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우측발을 비빕니다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05000"/>
              </a:lnSpc>
            </a:pPr>
            <a:r>
              <a:rPr lang="en-US" altLang="ko-KR" sz="1200" dirty="0"/>
              <a:t>    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setup()	</a:t>
            </a:r>
            <a:r>
              <a:rPr lang="en-US" altLang="ko-KR" sz="1200" dirty="0">
                <a:solidFill>
                  <a:srgbClr val="FF0000"/>
                </a:solidFill>
              </a:rPr>
              <a:t>#setup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05000"/>
              </a:lnSpc>
            </a:pPr>
            <a:r>
              <a:rPr lang="en-US" altLang="ko-KR" sz="1200" dirty="0"/>
              <a:t>while(True):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05000"/>
              </a:lnSpc>
            </a:pPr>
            <a:r>
              <a:rPr lang="ko-KR" altLang="en-US" sz="1200" dirty="0"/>
              <a:t>    </a:t>
            </a:r>
            <a:r>
              <a:rPr lang="en-US" altLang="ko-KR" sz="1200" dirty="0"/>
              <a:t>loop()	</a:t>
            </a:r>
            <a:r>
              <a:rPr lang="en-US" altLang="ko-KR" sz="1200" dirty="0">
                <a:solidFill>
                  <a:srgbClr val="FF0000"/>
                </a:solidFill>
              </a:rPr>
              <a:t>#loop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CF0D4-71BC-4A68-9301-15C77BDA5BAD}"/>
              </a:ext>
            </a:extLst>
          </p:cNvPr>
          <p:cNvSpPr txBox="1"/>
          <p:nvPr/>
        </p:nvSpPr>
        <p:spPr>
          <a:xfrm>
            <a:off x="547342" y="683990"/>
            <a:ext cx="61926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dance_spreading.py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501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2400" r="676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00" r="28000"/>
          <a:stretch/>
        </p:blipFill>
        <p:spPr>
          <a:xfrm>
            <a:off x="4727374" y="1870235"/>
            <a:ext cx="1825404" cy="2333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2401" r="675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01" r="28001"/>
          <a:stretch/>
        </p:blipFill>
        <p:spPr>
          <a:xfrm>
            <a:off x="2855224" y="1870235"/>
            <a:ext cx="1825346" cy="2333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27601" r="723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01" r="22001"/>
          <a:stretch/>
        </p:blipFill>
        <p:spPr>
          <a:xfrm>
            <a:off x="701202" y="1888954"/>
            <a:ext cx="2323184" cy="2333644"/>
          </a:xfrm>
          <a:prstGeom prst="rect">
            <a:avLst/>
          </a:prstGeom>
        </p:spPr>
      </p:pic>
      <p:sp>
        <p:nvSpPr>
          <p:cNvPr id="7" name="직사각형 5"/>
          <p:cNvSpPr/>
          <p:nvPr/>
        </p:nvSpPr>
        <p:spPr>
          <a:xfrm>
            <a:off x="403159" y="883175"/>
            <a:ext cx="3696519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6.3  </a:t>
            </a:r>
            <a:r>
              <a:rPr lang="ko-KR" altLang="en-US" sz="2600" b="1" i="1" dirty="0" err="1"/>
              <a:t>양발접고</a:t>
            </a:r>
            <a:r>
              <a:rPr lang="ko-KR" altLang="en-US" sz="2600" b="1" i="1" dirty="0"/>
              <a:t> 트위스트</a:t>
            </a:r>
          </a:p>
        </p:txBody>
      </p:sp>
      <p:sp>
        <p:nvSpPr>
          <p:cNvPr id="11" name="직사각형 6"/>
          <p:cNvSpPr/>
          <p:nvPr/>
        </p:nvSpPr>
        <p:spPr>
          <a:xfrm>
            <a:off x="411180" y="1410322"/>
            <a:ext cx="6376759" cy="33262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500" dirty="0"/>
              <a:t>1) </a:t>
            </a:r>
            <a:r>
              <a:rPr lang="ko-KR" altLang="en-US" sz="1500" dirty="0"/>
              <a:t>발을 접은상태로 양 다리를 같이 움직이는 동작을 만들어 봅시다</a:t>
            </a:r>
            <a:r>
              <a:rPr lang="en-US" altLang="ko-KR" sz="1500" dirty="0"/>
              <a:t>.</a:t>
            </a:r>
            <a:endParaRPr lang="en-US" altLang="ko-KR" sz="1300" dirty="0"/>
          </a:p>
        </p:txBody>
      </p:sp>
      <p:sp>
        <p:nvSpPr>
          <p:cNvPr id="12" name="Rectangle 11"/>
          <p:cNvSpPr/>
          <p:nvPr/>
        </p:nvSpPr>
        <p:spPr>
          <a:xfrm>
            <a:off x="648122" y="1836118"/>
            <a:ext cx="5904656" cy="2295753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30" y="5163666"/>
            <a:ext cx="29210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6"/>
          <p:cNvSpPr/>
          <p:nvPr/>
        </p:nvSpPr>
        <p:spPr>
          <a:xfrm>
            <a:off x="539921" y="4140374"/>
            <a:ext cx="6376759" cy="1025118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500" dirty="0"/>
              <a:t>주의 사항은  </a:t>
            </a:r>
            <a:r>
              <a:rPr lang="ko-KR" altLang="en-US" sz="1500" dirty="0" err="1"/>
              <a:t>서보모터중</a:t>
            </a:r>
            <a:r>
              <a:rPr lang="ko-KR" altLang="en-US" sz="1500" dirty="0"/>
              <a:t> </a:t>
            </a:r>
            <a:r>
              <a:rPr lang="en-US" altLang="ko-KR" sz="1500" dirty="0"/>
              <a:t>8</a:t>
            </a:r>
            <a:r>
              <a:rPr lang="ko-KR" altLang="en-US" sz="1500" dirty="0"/>
              <a:t>번</a:t>
            </a:r>
            <a:r>
              <a:rPr lang="en-US" altLang="ko-KR" sz="1500" dirty="0"/>
              <a:t>, 9</a:t>
            </a:r>
            <a:r>
              <a:rPr lang="ko-KR" altLang="en-US" sz="1500" dirty="0"/>
              <a:t>번 </a:t>
            </a:r>
            <a:r>
              <a:rPr lang="ko-KR" altLang="en-US" sz="1500" dirty="0" err="1"/>
              <a:t>서보모터가</a:t>
            </a:r>
            <a:r>
              <a:rPr lang="ko-KR" altLang="en-US" sz="1500" dirty="0"/>
              <a:t> </a:t>
            </a:r>
            <a:r>
              <a:rPr lang="en-US" altLang="ko-KR" sz="1500" dirty="0"/>
              <a:t>90</a:t>
            </a:r>
            <a:r>
              <a:rPr lang="ko-KR" altLang="en-US" sz="1500" dirty="0"/>
              <a:t>도가 딱 맞게 조정이</a:t>
            </a:r>
            <a:endParaRPr lang="en-US" altLang="ko-KR" sz="1500" dirty="0"/>
          </a:p>
          <a:p>
            <a:pPr fontAlgn="base"/>
            <a:r>
              <a:rPr lang="ko-KR" altLang="en-US" sz="1500" dirty="0"/>
              <a:t>된 경우는 </a:t>
            </a:r>
            <a:r>
              <a:rPr lang="en-US" altLang="ko-KR" sz="1500" dirty="0"/>
              <a:t>0, 180 </a:t>
            </a:r>
            <a:r>
              <a:rPr lang="ko-KR" altLang="en-US" sz="1500" dirty="0"/>
              <a:t>했을 때 완벽히 수직이 되지만 </a:t>
            </a:r>
            <a:r>
              <a:rPr lang="en-US" altLang="ko-KR" sz="1500" dirty="0"/>
              <a:t>0, 180</a:t>
            </a:r>
            <a:r>
              <a:rPr lang="ko-KR" altLang="en-US" sz="1500" dirty="0"/>
              <a:t>도를 하는 경우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endParaRPr lang="en-US" altLang="ko-KR" sz="1500" dirty="0"/>
          </a:p>
          <a:p>
            <a:pPr fontAlgn="base"/>
            <a:r>
              <a:rPr lang="ko-KR" altLang="en-US" sz="1500" dirty="0" err="1"/>
              <a:t>서보모터</a:t>
            </a:r>
            <a:r>
              <a:rPr lang="ko-KR" altLang="en-US" sz="1500" dirty="0"/>
              <a:t> 고장이 </a:t>
            </a:r>
            <a:r>
              <a:rPr lang="ko-KR" altLang="en-US" sz="1500" dirty="0" err="1"/>
              <a:t>발생할수</a:t>
            </a:r>
            <a:r>
              <a:rPr lang="ko-KR" altLang="en-US" sz="1500" dirty="0"/>
              <a:t> 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그래서  </a:t>
            </a:r>
            <a:r>
              <a:rPr lang="en-US" altLang="ko-KR" sz="1500" dirty="0"/>
              <a:t>20, 160</a:t>
            </a:r>
            <a:r>
              <a:rPr lang="ko-KR" altLang="en-US" sz="1500" dirty="0"/>
              <a:t>도 사용하는 게 좋을 수 있습니다</a:t>
            </a:r>
            <a:r>
              <a:rPr lang="en-US" altLang="ko-KR" sz="1500" dirty="0"/>
              <a:t>. 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41583942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88083" y="828006"/>
            <a:ext cx="6519564" cy="7934702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500" dirty="0"/>
              <a:t>2) </a:t>
            </a:r>
            <a:r>
              <a:rPr lang="ko-KR" altLang="en-US" sz="1500" dirty="0"/>
              <a:t>함수 형태로 제작해 봅시다</a:t>
            </a:r>
            <a:r>
              <a:rPr lang="en-US" altLang="ko-KR" sz="1500" dirty="0"/>
              <a:t>.</a:t>
            </a:r>
            <a:endParaRPr lang="en-US" altLang="ko-KR" sz="1300" dirty="0"/>
          </a:p>
          <a:p>
            <a:pPr fontAlgn="base"/>
            <a:r>
              <a:rPr lang="en-US" altLang="ko-KR" sz="1300" dirty="0"/>
              <a:t>“</a:t>
            </a:r>
            <a:r>
              <a:rPr lang="ko-KR" altLang="en-US" sz="1300" dirty="0" err="1"/>
              <a:t>양발을</a:t>
            </a:r>
            <a:r>
              <a:rPr lang="ko-KR" altLang="en-US" sz="1300" dirty="0"/>
              <a:t> 접고 비비기</a:t>
            </a:r>
            <a:r>
              <a:rPr lang="en-US" altLang="ko-KR" sz="1300" dirty="0"/>
              <a:t>”  </a:t>
            </a:r>
            <a:r>
              <a:rPr lang="ko-KR" altLang="en-US" sz="1300" dirty="0" err="1"/>
              <a:t>영단어</a:t>
            </a:r>
            <a:r>
              <a:rPr lang="ko-KR" altLang="en-US" sz="1300" dirty="0"/>
              <a:t> 사전을 이용해서 조사해 보니 </a:t>
            </a:r>
            <a:r>
              <a:rPr lang="en-US" altLang="ko-KR" sz="1300" dirty="0"/>
              <a:t>“Folding and twisting your feet” </a:t>
            </a:r>
            <a:r>
              <a:rPr lang="ko-KR" altLang="en-US" sz="1300" dirty="0"/>
              <a:t>단어가 나옵니다</a:t>
            </a:r>
            <a:r>
              <a:rPr lang="en-US" altLang="ko-KR" sz="1300" dirty="0"/>
              <a:t>.  </a:t>
            </a:r>
            <a:r>
              <a:rPr lang="ko-KR" altLang="en-US" sz="1300" dirty="0"/>
              <a:t>그래서 </a:t>
            </a:r>
            <a:r>
              <a:rPr lang="ko-KR" altLang="en-US" sz="1300" dirty="0" err="1"/>
              <a:t>함수명을</a:t>
            </a:r>
            <a:r>
              <a:rPr lang="ko-KR" altLang="en-US" sz="1300" dirty="0"/>
              <a:t>  </a:t>
            </a:r>
            <a:r>
              <a:rPr lang="en-US" altLang="ko-KR" sz="1300" dirty="0" err="1"/>
              <a:t>Dance_Folding_Twist</a:t>
            </a:r>
            <a:r>
              <a:rPr lang="en-US" altLang="ko-KR" sz="1300" dirty="0"/>
              <a:t> </a:t>
            </a:r>
            <a:r>
              <a:rPr lang="ko-KR" altLang="en-US" sz="1300" dirty="0"/>
              <a:t>으로</a:t>
            </a:r>
            <a:r>
              <a:rPr lang="en-US" altLang="ko-KR" sz="1300" dirty="0"/>
              <a:t> </a:t>
            </a:r>
            <a:r>
              <a:rPr lang="ko-KR" altLang="en-US" sz="1300" dirty="0"/>
              <a:t>정했습니다</a:t>
            </a:r>
            <a:r>
              <a:rPr lang="en-US" altLang="ko-KR" sz="1300" dirty="0"/>
              <a:t>. </a:t>
            </a:r>
          </a:p>
          <a:p>
            <a:pPr fontAlgn="base"/>
            <a:endParaRPr lang="en-US" altLang="ko-KR" sz="1300" dirty="0"/>
          </a:p>
          <a:p>
            <a:pPr fontAlgn="base"/>
            <a:r>
              <a:rPr lang="ko-KR" altLang="en-US" sz="1300" dirty="0"/>
              <a:t> 그런데 함수는 </a:t>
            </a:r>
            <a:r>
              <a:rPr lang="en-US" altLang="ko-KR" sz="1300" dirty="0"/>
              <a:t>1</a:t>
            </a:r>
            <a:r>
              <a:rPr lang="ko-KR" altLang="en-US" sz="1300" dirty="0"/>
              <a:t>가지 기능을 하는 형태로 </a:t>
            </a:r>
            <a:r>
              <a:rPr lang="ko-KR" altLang="en-US" sz="1300" dirty="0" err="1"/>
              <a:t>쪼개는게</a:t>
            </a:r>
            <a:r>
              <a:rPr lang="ko-KR" altLang="en-US" sz="1300" dirty="0"/>
              <a:t>  좋은 습관입니다</a:t>
            </a:r>
            <a:r>
              <a:rPr lang="en-US" altLang="ko-KR" sz="1300" dirty="0"/>
              <a:t>.  </a:t>
            </a:r>
            <a:r>
              <a:rPr lang="ko-KR" altLang="en-US" sz="1300" dirty="0" err="1"/>
              <a:t>양발을</a:t>
            </a:r>
            <a:r>
              <a:rPr lang="ko-KR" altLang="en-US" sz="1300" dirty="0"/>
              <a:t> 접는 동작은 </a:t>
            </a:r>
            <a:r>
              <a:rPr lang="en-US" altLang="ko-KR" sz="1300" dirty="0" err="1"/>
              <a:t>Dance_Folding</a:t>
            </a:r>
            <a:r>
              <a:rPr lang="en-US" altLang="ko-KR" sz="1300" dirty="0"/>
              <a:t>, </a:t>
            </a:r>
            <a:r>
              <a:rPr lang="ko-KR" altLang="en-US" sz="1300" dirty="0"/>
              <a:t>비비는 동작은 </a:t>
            </a:r>
            <a:r>
              <a:rPr lang="en-US" altLang="ko-KR" sz="1300" dirty="0"/>
              <a:t>Dance_Twist2 </a:t>
            </a:r>
            <a:r>
              <a:rPr lang="ko-KR" altLang="en-US" sz="1300" dirty="0"/>
              <a:t>라고 정하고 제작을 합니다</a:t>
            </a:r>
            <a:r>
              <a:rPr lang="en-US" altLang="ko-KR" sz="1300" dirty="0"/>
              <a:t>. </a:t>
            </a:r>
          </a:p>
          <a:p>
            <a:pPr fontAlgn="base"/>
            <a:r>
              <a:rPr lang="ko-KR" altLang="en-US" sz="1300" dirty="0"/>
              <a:t>그리고 두 함수를 이용하여</a:t>
            </a:r>
            <a:r>
              <a:rPr lang="en-US" altLang="ko-KR" sz="1300" dirty="0"/>
              <a:t> </a:t>
            </a:r>
            <a:r>
              <a:rPr lang="en-US" altLang="ko-KR" sz="1300" dirty="0" err="1"/>
              <a:t>Dance_Folding_Twist</a:t>
            </a:r>
            <a:r>
              <a:rPr lang="en-US" altLang="ko-KR" sz="1300" dirty="0"/>
              <a:t> </a:t>
            </a:r>
            <a:r>
              <a:rPr lang="ko-KR" altLang="en-US" sz="1300" dirty="0"/>
              <a:t>를 제작하면 더 간단해 집니다</a:t>
            </a:r>
            <a:r>
              <a:rPr lang="en-US" altLang="ko-KR" sz="1300" dirty="0"/>
              <a:t>.</a:t>
            </a:r>
          </a:p>
          <a:p>
            <a:pPr fontAlgn="base"/>
            <a:r>
              <a:rPr lang="ko-KR" altLang="en-US" sz="1300" dirty="0"/>
              <a:t>이렇게 하면 </a:t>
            </a:r>
            <a:r>
              <a:rPr lang="en-US" altLang="ko-KR" sz="1300" dirty="0"/>
              <a:t>3</a:t>
            </a:r>
            <a:r>
              <a:rPr lang="ko-KR" altLang="en-US" sz="1300" dirty="0"/>
              <a:t>개의 댄스 동작이 제작 되는 효과가 생깁니다</a:t>
            </a:r>
            <a:r>
              <a:rPr lang="en-US" altLang="ko-KR" sz="1300" dirty="0"/>
              <a:t>.</a:t>
            </a:r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en-US" altLang="ko-KR" sz="13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2731294"/>
            <a:ext cx="6045200" cy="709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30352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F409F-ADCD-4C62-9DA6-E4B18C18B35D}"/>
              </a:ext>
            </a:extLst>
          </p:cNvPr>
          <p:cNvSpPr txBox="1"/>
          <p:nvPr/>
        </p:nvSpPr>
        <p:spPr>
          <a:xfrm>
            <a:off x="547342" y="972022"/>
            <a:ext cx="6192688" cy="89482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200" dirty="0"/>
              <a:t>import </a:t>
            </a:r>
            <a:r>
              <a:rPr lang="en-US" altLang="ko-KR" sz="1200" dirty="0" err="1"/>
              <a:t>dancingbot_python.header</a:t>
            </a:r>
            <a:r>
              <a:rPr lang="en-US" altLang="ko-KR" sz="1200" dirty="0"/>
              <a:t> as servo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2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명령어를 불러옵니다</a:t>
            </a:r>
          </a:p>
          <a:p>
            <a:pPr>
              <a:lnSpc>
                <a:spcPct val="130000"/>
              </a:lnSpc>
            </a:pPr>
            <a:endParaRPr lang="ko-KR" altLang="en-US" sz="1200" dirty="0"/>
          </a:p>
          <a:p>
            <a:pPr>
              <a:lnSpc>
                <a:spcPct val="130000"/>
              </a:lnSpc>
            </a:pPr>
            <a:r>
              <a:rPr lang="en-US" altLang="ko-KR" sz="1200" dirty="0"/>
              <a:t>def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기본 자세를 잡을 함수를 만듭니다</a:t>
            </a:r>
          </a:p>
          <a:p>
            <a:pPr>
              <a:lnSpc>
                <a:spcPct val="13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(8,90)	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(9,90)	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(10,90)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(11,90)</a:t>
            </a:r>
          </a:p>
          <a:p>
            <a:pPr>
              <a:lnSpc>
                <a:spcPct val="130000"/>
              </a:lnSpc>
            </a:pPr>
            <a:endParaRPr lang="en-US" altLang="ko-KR" sz="1200" dirty="0"/>
          </a:p>
          <a:p>
            <a:pPr>
              <a:lnSpc>
                <a:spcPct val="130000"/>
              </a:lnSpc>
            </a:pPr>
            <a:r>
              <a:rPr lang="en-US" altLang="ko-KR" sz="1200" dirty="0"/>
              <a:t>def folding():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다리를 접는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(8,160)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(9,20)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(1)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d</a:t>
            </a:r>
            <a:r>
              <a:rPr lang="en-US" altLang="ko-KR" sz="1200"/>
              <a:t>ef </a:t>
            </a:r>
            <a:r>
              <a:rPr lang="en-US" altLang="ko-KR" sz="1200" dirty="0" err="1"/>
              <a:t>foldTwist</a:t>
            </a:r>
            <a:r>
              <a:rPr lang="en-US" altLang="ko-KR" sz="1200" dirty="0"/>
              <a:t>():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다리를 </a:t>
            </a:r>
            <a:r>
              <a:rPr lang="ko-KR" altLang="en-US" sz="1200" dirty="0" err="1">
                <a:solidFill>
                  <a:srgbClr val="FF0000"/>
                </a:solidFill>
              </a:rPr>
              <a:t>접은채로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두번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트위스트하는</a:t>
            </a:r>
            <a:r>
              <a:rPr lang="ko-KR" altLang="en-US" sz="1200" dirty="0">
                <a:solidFill>
                  <a:srgbClr val="FF0000"/>
                </a:solidFill>
              </a:rPr>
              <a:t> 함수를 만듭니다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folding()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range(2):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(10,70)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(11,70)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(0.3)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(10,110)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servo.move</a:t>
            </a:r>
            <a:r>
              <a:rPr lang="en-US" altLang="ko-KR" sz="1200" dirty="0"/>
              <a:t>(11,110)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(0.3)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(0.5)   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def setup():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>
              <a:lnSpc>
                <a:spcPct val="13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(2)	</a:t>
            </a:r>
            <a:r>
              <a:rPr lang="en-US" altLang="ko-KR" sz="1200" dirty="0">
                <a:solidFill>
                  <a:srgbClr val="FF0000"/>
                </a:solidFill>
              </a:rPr>
              <a:t>#loop </a:t>
            </a:r>
            <a:r>
              <a:rPr lang="ko-KR" altLang="en-US" sz="12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pPr>
              <a:lnSpc>
                <a:spcPct val="13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                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처음에 바른 자세를 잡습니다</a:t>
            </a:r>
          </a:p>
          <a:p>
            <a:pPr>
              <a:lnSpc>
                <a:spcPct val="130000"/>
              </a:lnSpc>
            </a:pPr>
            <a:r>
              <a:rPr lang="ko-KR" altLang="en-US" sz="1200" dirty="0"/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def loop():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    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무한히 반복됩니다</a:t>
            </a:r>
          </a:p>
          <a:p>
            <a:pPr>
              <a:lnSpc>
                <a:spcPct val="13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 err="1"/>
              <a:t>foldTwist</a:t>
            </a:r>
            <a:r>
              <a:rPr lang="en-US" altLang="ko-KR" sz="1200" dirty="0"/>
              <a:t>()	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다리를 </a:t>
            </a:r>
            <a:r>
              <a:rPr lang="ko-KR" altLang="en-US" sz="1200" dirty="0" err="1">
                <a:solidFill>
                  <a:srgbClr val="FF0000"/>
                </a:solidFill>
              </a:rPr>
              <a:t>접은채로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두번</a:t>
            </a:r>
            <a:r>
              <a:rPr lang="ko-KR" altLang="en-US" sz="1200" dirty="0">
                <a:solidFill>
                  <a:srgbClr val="FF0000"/>
                </a:solidFill>
              </a:rPr>
              <a:t> 트위스트 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/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setup()	</a:t>
            </a:r>
            <a:r>
              <a:rPr lang="en-US" altLang="ko-KR" sz="1200" dirty="0">
                <a:solidFill>
                  <a:srgbClr val="FF0000"/>
                </a:solidFill>
              </a:rPr>
              <a:t>#setup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>
              <a:lnSpc>
                <a:spcPct val="130000"/>
              </a:lnSpc>
            </a:pPr>
            <a:r>
              <a:rPr lang="en-US" altLang="ko-KR" sz="1200" dirty="0"/>
              <a:t>while(True):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무한 반복합니다</a:t>
            </a:r>
          </a:p>
          <a:p>
            <a:pPr>
              <a:lnSpc>
                <a:spcPct val="130000"/>
              </a:lnSpc>
            </a:pPr>
            <a:r>
              <a:rPr lang="ko-KR" altLang="en-US" sz="1200" dirty="0"/>
              <a:t>    </a:t>
            </a:r>
            <a:r>
              <a:rPr lang="en-US" altLang="ko-KR" sz="1200" dirty="0"/>
              <a:t>loop()	</a:t>
            </a:r>
            <a:r>
              <a:rPr lang="en-US" altLang="ko-KR" sz="1200" dirty="0">
                <a:solidFill>
                  <a:srgbClr val="FF0000"/>
                </a:solidFill>
              </a:rPr>
              <a:t>#loop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CF0D4-71BC-4A68-9301-15C77BDA5BAD}"/>
              </a:ext>
            </a:extLst>
          </p:cNvPr>
          <p:cNvSpPr txBox="1"/>
          <p:nvPr/>
        </p:nvSpPr>
        <p:spPr>
          <a:xfrm>
            <a:off x="547342" y="683990"/>
            <a:ext cx="61926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dance_folding.py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597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3159" y="683990"/>
            <a:ext cx="2029396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6.4  </a:t>
            </a:r>
            <a:r>
              <a:rPr lang="ko-KR" altLang="en-US" sz="2600" b="1" i="1" dirty="0" err="1"/>
              <a:t>리프팅</a:t>
            </a:r>
            <a:r>
              <a:rPr lang="ko-KR" altLang="en-US" sz="2600" b="1" i="1" dirty="0"/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11180" y="1188046"/>
            <a:ext cx="6376759" cy="9735195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500" dirty="0"/>
              <a:t>1) </a:t>
            </a:r>
            <a:r>
              <a:rPr lang="ko-KR" altLang="en-US" sz="1500" dirty="0"/>
              <a:t>기본 리프팅 동작 </a:t>
            </a:r>
            <a:r>
              <a:rPr lang="en-US" altLang="ko-KR" sz="1500" dirty="0"/>
              <a:t>#1 : </a:t>
            </a:r>
            <a:r>
              <a:rPr lang="ko-KR" altLang="en-US" sz="1500" dirty="0"/>
              <a:t>오른쪽 발 리프팅</a:t>
            </a:r>
            <a:r>
              <a:rPr lang="en-US" altLang="ko-KR" sz="1300" dirty="0"/>
              <a:t> ( </a:t>
            </a:r>
            <a:r>
              <a:rPr lang="ko-KR" altLang="en-US" sz="1300" dirty="0"/>
              <a:t>오른쪽 발 천천히 들어올리기</a:t>
            </a:r>
            <a:r>
              <a:rPr lang="en-US" altLang="ko-KR" sz="1300" dirty="0"/>
              <a:t>)</a:t>
            </a:r>
          </a:p>
          <a:p>
            <a:pPr fontAlgn="base"/>
            <a:r>
              <a:rPr lang="ko-KR" altLang="en-US" sz="1300" dirty="0"/>
              <a:t>한쪽다리를 들어올려서 한쪽 다리를 움직이는 댄스동작을 작성해 봅시다</a:t>
            </a:r>
            <a:r>
              <a:rPr lang="en-US" altLang="ko-KR" sz="1300" dirty="0"/>
              <a:t>. </a:t>
            </a:r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60045" y="2386774"/>
            <a:ext cx="203639" cy="40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03" tIns="50402" rIns="100803" bIns="5040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77</a:t>
            </a:fld>
            <a:endParaRPr lang="ko-KR" alt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1" b="89841" l="27535" r="77535">
                        <a14:foregroundMark x1="58295" y1="62948" x2="64401" y2="56873"/>
                        <a14:foregroundMark x1="62327" y1="50299" x2="63594" y2="54681"/>
                        <a14:foregroundMark x1="63249" y1="50299" x2="65035" y2="57171"/>
                        <a14:foregroundMark x1="60484" y1="49004" x2="62903" y2="49004"/>
                        <a14:foregroundMark x1="76555" y1="54382" x2="76555" y2="54382"/>
                        <a14:foregroundMark x1="76786" y1="76195" x2="76786" y2="76195"/>
                        <a14:foregroundMark x1="77535" y1="73606" x2="77535" y2="73606"/>
                        <a14:backgroundMark x1="36636" y1="15339" x2="30530" y2="19920"/>
                        <a14:backgroundMark x1="32085" y1="59761" x2="26094" y2="4043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6136" t="12542" r="28409" b="16184"/>
          <a:stretch/>
        </p:blipFill>
        <p:spPr>
          <a:xfrm>
            <a:off x="1155794" y="1754253"/>
            <a:ext cx="1846594" cy="1674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8607" y="1557296"/>
            <a:ext cx="3209332" cy="20882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ight Arrow 17"/>
          <p:cNvSpPr/>
          <p:nvPr/>
        </p:nvSpPr>
        <p:spPr>
          <a:xfrm>
            <a:off x="3002388" y="2386773"/>
            <a:ext cx="614217" cy="379085"/>
          </a:xfrm>
          <a:prstGeom prst="rightArrow">
            <a:avLst>
              <a:gd name="adj1" fmla="val 0"/>
              <a:gd name="adj2" fmla="val 95945"/>
            </a:avLst>
          </a:prstGeom>
          <a:solidFill>
            <a:srgbClr val="33CC33">
              <a:alpha val="70000"/>
            </a:srgbClr>
          </a:solidFill>
          <a:ln w="9525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648122" y="1692103"/>
            <a:ext cx="5904656" cy="1800200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58" y="3604982"/>
            <a:ext cx="2321743" cy="608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03" y="3604982"/>
            <a:ext cx="2110268" cy="608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132536" y="9692747"/>
            <a:ext cx="1697574" cy="286454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ko-KR" altLang="en-US" sz="1200" b="1" i="1" dirty="0"/>
              <a:t>빠르고 투박한 </a:t>
            </a:r>
            <a:r>
              <a:rPr lang="ko-KR" altLang="en-US" sz="1200" b="1" i="1" dirty="0" err="1"/>
              <a:t>리프팅</a:t>
            </a:r>
            <a:endParaRPr lang="ko-KR" altLang="en-US" sz="1200" b="1" i="1" dirty="0"/>
          </a:p>
        </p:txBody>
      </p:sp>
      <p:sp>
        <p:nvSpPr>
          <p:cNvPr id="14" name="직사각형 13"/>
          <p:cNvSpPr/>
          <p:nvPr/>
        </p:nvSpPr>
        <p:spPr>
          <a:xfrm>
            <a:off x="4533258" y="9682439"/>
            <a:ext cx="1300029" cy="286454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ko-KR" altLang="en-US" sz="1200" b="1" i="1" dirty="0" err="1"/>
              <a:t>리프팅</a:t>
            </a:r>
            <a:r>
              <a:rPr lang="ko-KR" altLang="en-US" sz="1200" b="1" i="1" dirty="0"/>
              <a:t> </a:t>
            </a:r>
            <a:r>
              <a:rPr lang="en-US" altLang="ko-KR" sz="1200" b="1" i="1" dirty="0"/>
              <a:t>- </a:t>
            </a:r>
            <a:r>
              <a:rPr lang="ko-KR" altLang="en-US" sz="1200" b="1" i="1" dirty="0"/>
              <a:t>천천히</a:t>
            </a:r>
          </a:p>
        </p:txBody>
      </p:sp>
    </p:spTree>
    <p:extLst>
      <p:ext uri="{BB962C8B-B14F-4D97-AF65-F5344CB8AC3E}">
        <p14:creationId xmlns:p14="http://schemas.microsoft.com/office/powerpoint/2010/main" val="12911697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7" name="직사각형 13"/>
          <p:cNvSpPr/>
          <p:nvPr/>
        </p:nvSpPr>
        <p:spPr>
          <a:xfrm>
            <a:off x="579715" y="972022"/>
            <a:ext cx="7060596" cy="3018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300" dirty="0"/>
              <a:t>2) </a:t>
            </a:r>
            <a:r>
              <a:rPr lang="ko-KR" altLang="en-US" sz="1300" dirty="0"/>
              <a:t>왼쪽 발을 천천히 들어 올리는 </a:t>
            </a:r>
            <a:r>
              <a:rPr lang="ko-KR" altLang="en-US" sz="1300" dirty="0" err="1"/>
              <a:t>리프팅을</a:t>
            </a:r>
            <a:r>
              <a:rPr lang="ko-KR" altLang="en-US" sz="1300" dirty="0"/>
              <a:t> 만들어 보세요</a:t>
            </a:r>
            <a:r>
              <a:rPr lang="en-US" altLang="ko-KR" sz="1300" dirty="0"/>
              <a:t>.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482" y="3414006"/>
            <a:ext cx="2160240" cy="591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60045" y="2089532"/>
            <a:ext cx="203639" cy="40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0803" tIns="50402" rIns="100803" bIns="50402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" name="Picture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1" b="89841" l="27535" r="77535">
                        <a14:foregroundMark x1="58295" y1="62948" x2="64401" y2="56873"/>
                        <a14:foregroundMark x1="62327" y1="50299" x2="63594" y2="54681"/>
                        <a14:foregroundMark x1="63249" y1="50299" x2="65035" y2="57171"/>
                        <a14:foregroundMark x1="60484" y1="49004" x2="62903" y2="49004"/>
                        <a14:foregroundMark x1="76555" y1="54382" x2="76555" y2="54382"/>
                        <a14:foregroundMark x1="76786" y1="76195" x2="76786" y2="76195"/>
                        <a14:foregroundMark x1="77535" y1="73606" x2="77535" y2="73606"/>
                        <a14:backgroundMark x1="36636" y1="15339" x2="30530" y2="19920"/>
                        <a14:backgroundMark x1="32085" y1="59761" x2="26094" y2="4043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6136" t="12542" r="28409" b="16184"/>
          <a:stretch/>
        </p:blipFill>
        <p:spPr>
          <a:xfrm flipH="1">
            <a:off x="864146" y="1457011"/>
            <a:ext cx="1800200" cy="1674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8607" y="1260054"/>
            <a:ext cx="3209332" cy="20882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ight Arrow 17"/>
          <p:cNvSpPr/>
          <p:nvPr/>
        </p:nvSpPr>
        <p:spPr>
          <a:xfrm>
            <a:off x="3002388" y="2089531"/>
            <a:ext cx="614217" cy="379085"/>
          </a:xfrm>
          <a:prstGeom prst="rightArrow">
            <a:avLst>
              <a:gd name="adj1" fmla="val 0"/>
              <a:gd name="adj2" fmla="val 95945"/>
            </a:avLst>
          </a:prstGeom>
          <a:solidFill>
            <a:srgbClr val="33CC33">
              <a:alpha val="70000"/>
            </a:srgbClr>
          </a:solidFill>
          <a:ln w="9525">
            <a:noFill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ectangle 18"/>
          <p:cNvSpPr/>
          <p:nvPr/>
        </p:nvSpPr>
        <p:spPr>
          <a:xfrm>
            <a:off x="648122" y="1394861"/>
            <a:ext cx="5904656" cy="1800200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27" y="3419720"/>
            <a:ext cx="2027011" cy="619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2875238" y="7452742"/>
            <a:ext cx="869228" cy="1800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158384" y="9465556"/>
            <a:ext cx="4394394" cy="30184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300" dirty="0"/>
              <a:t>천천히 하는 작업에 좀더 나은 동작이 되어 수정함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14020211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8083" y="828006"/>
            <a:ext cx="6519564" cy="6734373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500" dirty="0"/>
              <a:t>2) </a:t>
            </a:r>
            <a:r>
              <a:rPr lang="ko-KR" altLang="en-US" sz="1500" dirty="0"/>
              <a:t>함수 형태로 제작해 봅시다</a:t>
            </a:r>
            <a:r>
              <a:rPr lang="en-US" altLang="ko-KR" sz="1500" dirty="0"/>
              <a:t>.</a:t>
            </a:r>
            <a:endParaRPr lang="en-US" altLang="ko-KR" sz="1300" dirty="0"/>
          </a:p>
          <a:p>
            <a:pPr fontAlgn="base"/>
            <a:r>
              <a:rPr lang="en-US" altLang="ko-KR" sz="1300" dirty="0"/>
              <a:t>“</a:t>
            </a:r>
            <a:r>
              <a:rPr lang="ko-KR" altLang="en-US" sz="1300" dirty="0"/>
              <a:t>들어올리기</a:t>
            </a:r>
            <a:r>
              <a:rPr lang="en-US" altLang="ko-KR" sz="1300" dirty="0"/>
              <a:t>”  </a:t>
            </a:r>
            <a:r>
              <a:rPr lang="ko-KR" altLang="en-US" sz="1300" dirty="0" err="1"/>
              <a:t>영단어</a:t>
            </a:r>
            <a:r>
              <a:rPr lang="ko-KR" altLang="en-US" sz="1300" dirty="0"/>
              <a:t> 사전을 이용해서 조사해 보니 </a:t>
            </a:r>
            <a:r>
              <a:rPr lang="en-US" altLang="ko-KR" sz="1300" dirty="0"/>
              <a:t>“Lifting” </a:t>
            </a:r>
            <a:r>
              <a:rPr lang="ko-KR" altLang="en-US" sz="1300" dirty="0"/>
              <a:t>단어가 나옵니다</a:t>
            </a:r>
            <a:r>
              <a:rPr lang="en-US" altLang="ko-KR" sz="1300" dirty="0"/>
              <a:t>.  </a:t>
            </a:r>
            <a:r>
              <a:rPr lang="ko-KR" altLang="en-US" sz="1300" dirty="0"/>
              <a:t>그래서 </a:t>
            </a:r>
            <a:r>
              <a:rPr lang="ko-KR" altLang="en-US" sz="1300" dirty="0" err="1"/>
              <a:t>함수명을</a:t>
            </a:r>
            <a:r>
              <a:rPr lang="ko-KR" altLang="en-US" sz="1300" dirty="0"/>
              <a:t>  </a:t>
            </a:r>
            <a:r>
              <a:rPr lang="en-US" altLang="ko-KR" sz="1300" dirty="0" err="1"/>
              <a:t>Dance_Left_Lifting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Dance_Right_Lifting</a:t>
            </a:r>
            <a:r>
              <a:rPr lang="en-US" altLang="ko-KR" sz="1300" dirty="0"/>
              <a:t> </a:t>
            </a:r>
            <a:r>
              <a:rPr lang="ko-KR" altLang="en-US" sz="1300" dirty="0"/>
              <a:t>으로</a:t>
            </a:r>
            <a:r>
              <a:rPr lang="en-US" altLang="ko-KR" sz="1300" dirty="0"/>
              <a:t> </a:t>
            </a:r>
            <a:r>
              <a:rPr lang="ko-KR" altLang="en-US" sz="1300" dirty="0"/>
              <a:t>정했습니다</a:t>
            </a:r>
            <a:r>
              <a:rPr lang="en-US" altLang="ko-KR" sz="1300" dirty="0"/>
              <a:t>. </a:t>
            </a:r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en-US" altLang="ko-KR" sz="1300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38" y="1802203"/>
            <a:ext cx="5225256" cy="7802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992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6114" y="4669229"/>
            <a:ext cx="6119058" cy="5087769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200" dirty="0"/>
              <a:t>#include &lt;</a:t>
            </a:r>
            <a:r>
              <a:rPr lang="en-US" altLang="ko-KR" sz="1200" dirty="0" err="1"/>
              <a:t>Servo.h</a:t>
            </a:r>
            <a:r>
              <a:rPr lang="en-US" altLang="ko-KR" sz="1200" dirty="0"/>
              <a:t>&gt;  // </a:t>
            </a:r>
            <a:r>
              <a:rPr lang="en-US" altLang="ko-KR" sz="1200" dirty="0" err="1"/>
              <a:t>Servo.h</a:t>
            </a:r>
            <a:r>
              <a:rPr lang="en-US" altLang="ko-KR" sz="1200" dirty="0"/>
              <a:t> </a:t>
            </a:r>
            <a:r>
              <a:rPr lang="ko-KR" altLang="en-US" sz="1200" dirty="0"/>
              <a:t>를 포함하세요</a:t>
            </a:r>
          </a:p>
          <a:p>
            <a:pPr fontAlgn="base"/>
            <a:r>
              <a:rPr lang="en-US" altLang="ko-KR" sz="1200" dirty="0"/>
              <a:t>Servo servo_8;         // 8</a:t>
            </a:r>
            <a:r>
              <a:rPr lang="ko-KR" altLang="en-US" sz="1200" dirty="0" err="1"/>
              <a:t>번핀에</a:t>
            </a:r>
            <a:r>
              <a:rPr lang="ko-KR" altLang="en-US" sz="1200" dirty="0"/>
              <a:t> 연결된 </a:t>
            </a:r>
            <a:r>
              <a:rPr lang="ko-KR" altLang="en-US" sz="1200" dirty="0" err="1"/>
              <a:t>서보모터를</a:t>
            </a:r>
            <a:r>
              <a:rPr lang="ko-KR" altLang="en-US" sz="1200" dirty="0"/>
              <a:t> 사용하기 위한 변수를 생성합니다</a:t>
            </a:r>
            <a:r>
              <a:rPr lang="en-US" altLang="ko-KR" sz="1200" dirty="0"/>
              <a:t>.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//-------------------------------------------</a:t>
            </a:r>
          </a:p>
          <a:p>
            <a:pPr fontAlgn="base"/>
            <a:r>
              <a:rPr lang="en-US" altLang="ko-KR" sz="1200" dirty="0"/>
              <a:t>// </a:t>
            </a:r>
            <a:r>
              <a:rPr lang="ko-KR" altLang="en-US" sz="1200" dirty="0"/>
              <a:t>초기화 작업</a:t>
            </a:r>
          </a:p>
          <a:p>
            <a:pPr fontAlgn="base"/>
            <a:r>
              <a:rPr lang="en-US" altLang="ko-KR" sz="1200" dirty="0"/>
              <a:t>//-------------------------------------------</a:t>
            </a:r>
          </a:p>
          <a:p>
            <a:pPr fontAlgn="base"/>
            <a:r>
              <a:rPr lang="en-US" altLang="ko-KR" sz="1200" dirty="0"/>
              <a:t>void setup()</a:t>
            </a:r>
          </a:p>
          <a:p>
            <a:pPr fontAlgn="base"/>
            <a:r>
              <a:rPr lang="en-US" altLang="ko-KR" sz="1200" dirty="0"/>
              <a:t>{    </a:t>
            </a:r>
          </a:p>
          <a:p>
            <a:pPr fontAlgn="base"/>
            <a:r>
              <a:rPr lang="en-US" altLang="ko-KR" sz="1200" dirty="0"/>
              <a:t>    servo_8.attach( 8); // </a:t>
            </a:r>
            <a:r>
              <a:rPr lang="ko-KR" altLang="en-US" sz="1200" dirty="0" err="1"/>
              <a:t>서보모터</a:t>
            </a:r>
            <a:r>
              <a:rPr lang="ko-KR" altLang="en-US" sz="1200" dirty="0"/>
              <a:t> 변수 </a:t>
            </a:r>
            <a:r>
              <a:rPr lang="en-US" altLang="ko-KR" sz="1200" dirty="0"/>
              <a:t>servo_8</a:t>
            </a:r>
            <a:r>
              <a:rPr lang="ko-KR" altLang="en-US" sz="1200" dirty="0"/>
              <a:t>에 </a:t>
            </a:r>
            <a:r>
              <a:rPr lang="ko-KR" altLang="en-US" sz="1200" dirty="0" err="1"/>
              <a:t>서보모터가</a:t>
            </a:r>
            <a:r>
              <a:rPr lang="ko-KR" altLang="en-US" sz="1200" dirty="0"/>
              <a:t> </a:t>
            </a:r>
            <a:r>
              <a:rPr lang="en-US" altLang="ko-KR" sz="1200" dirty="0"/>
              <a:t>8</a:t>
            </a:r>
            <a:r>
              <a:rPr lang="ko-KR" altLang="en-US" sz="1200" dirty="0" err="1"/>
              <a:t>번핀에</a:t>
            </a:r>
            <a:r>
              <a:rPr lang="ko-KR" altLang="en-US" sz="1200" dirty="0"/>
              <a:t> 연결되었다</a:t>
            </a:r>
            <a:r>
              <a:rPr lang="en-US" altLang="ko-KR" sz="1200" dirty="0"/>
              <a:t>. </a:t>
            </a:r>
          </a:p>
          <a:p>
            <a:pPr fontAlgn="base"/>
            <a:r>
              <a:rPr lang="en-US" altLang="ko-KR" sz="1200" dirty="0"/>
              <a:t>}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//-------------------------------------------</a:t>
            </a:r>
          </a:p>
          <a:p>
            <a:pPr fontAlgn="base"/>
            <a:r>
              <a:rPr lang="en-US" altLang="ko-KR" sz="1200" dirty="0"/>
              <a:t>//  </a:t>
            </a:r>
            <a:r>
              <a:rPr lang="ko-KR" altLang="en-US" sz="1200" dirty="0"/>
              <a:t>무한 반복루틴</a:t>
            </a:r>
          </a:p>
          <a:p>
            <a:pPr fontAlgn="base"/>
            <a:r>
              <a:rPr lang="en-US" altLang="ko-KR" sz="1200" dirty="0"/>
              <a:t>//-------------------------------------------</a:t>
            </a:r>
          </a:p>
          <a:p>
            <a:pPr fontAlgn="base"/>
            <a:r>
              <a:rPr lang="en-US" altLang="ko-KR" sz="1200" dirty="0"/>
              <a:t>void loop()</a:t>
            </a:r>
          </a:p>
          <a:p>
            <a:pPr fontAlgn="base"/>
            <a:r>
              <a:rPr lang="en-US" altLang="ko-KR" sz="1200" dirty="0"/>
              <a:t>{</a:t>
            </a:r>
          </a:p>
          <a:p>
            <a:pPr fontAlgn="base"/>
            <a:r>
              <a:rPr lang="en-US" altLang="ko-KR" sz="1200" dirty="0"/>
              <a:t>    servo_8.write(90</a:t>
            </a:r>
            <a:r>
              <a:rPr lang="ko-KR" altLang="en-US" sz="1200" dirty="0"/>
              <a:t>도</a:t>
            </a:r>
            <a:r>
              <a:rPr lang="en-US" altLang="ko-KR" sz="1200" dirty="0"/>
              <a:t>);  // </a:t>
            </a:r>
            <a:r>
              <a:rPr lang="ko-KR" altLang="en-US" sz="1200" dirty="0" err="1"/>
              <a:t>서보모터</a:t>
            </a:r>
            <a:r>
              <a:rPr lang="ko-KR" altLang="en-US" sz="1200" dirty="0"/>
              <a:t> 각도를 </a:t>
            </a:r>
            <a:r>
              <a:rPr lang="en-US" altLang="ko-KR" sz="1200" dirty="0"/>
              <a:t>90</a:t>
            </a:r>
            <a:r>
              <a:rPr lang="ko-KR" altLang="en-US" sz="1200" dirty="0"/>
              <a:t>도로 설정하라</a:t>
            </a:r>
            <a:r>
              <a:rPr lang="en-US" altLang="ko-KR" sz="1200" dirty="0"/>
              <a:t>. </a:t>
            </a:r>
          </a:p>
          <a:p>
            <a:pPr fontAlgn="base"/>
            <a:r>
              <a:rPr lang="en-US" altLang="ko-KR" sz="1200" dirty="0"/>
              <a:t>    </a:t>
            </a:r>
            <a:r>
              <a:rPr lang="en-US" altLang="ko-KR" sz="1200" dirty="0" err="1"/>
              <a:t>delay_sec</a:t>
            </a:r>
            <a:r>
              <a:rPr lang="en-US" altLang="ko-KR" sz="1200" dirty="0"/>
              <a:t>(1);           // 1</a:t>
            </a:r>
            <a:r>
              <a:rPr lang="ko-KR" altLang="en-US" sz="1200" dirty="0"/>
              <a:t>초 대기한다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en-US" altLang="ko-KR" sz="1200" dirty="0"/>
              <a:t>}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//-----------------------------------------</a:t>
            </a:r>
          </a:p>
          <a:p>
            <a:pPr fontAlgn="base"/>
            <a:r>
              <a:rPr lang="en-US" altLang="ko-KR" sz="1200" dirty="0"/>
              <a:t>// </a:t>
            </a:r>
            <a:r>
              <a:rPr lang="ko-KR" altLang="en-US" sz="1200" dirty="0"/>
              <a:t>초를 </a:t>
            </a:r>
            <a:r>
              <a:rPr lang="ko-KR" altLang="en-US" sz="1200" dirty="0" err="1"/>
              <a:t>밀리초로</a:t>
            </a:r>
            <a:r>
              <a:rPr lang="ko-KR" altLang="en-US" sz="1200" dirty="0"/>
              <a:t> 변환하여 기다린다</a:t>
            </a:r>
            <a:r>
              <a:rPr lang="en-US" altLang="ko-KR" sz="1200" dirty="0"/>
              <a:t>.</a:t>
            </a:r>
          </a:p>
          <a:p>
            <a:pPr fontAlgn="base"/>
            <a:r>
              <a:rPr lang="en-US" altLang="ko-KR" sz="1200" dirty="0"/>
              <a:t>//-----------------------------------------</a:t>
            </a:r>
          </a:p>
          <a:p>
            <a:pPr fontAlgn="base"/>
            <a:r>
              <a:rPr lang="en-US" altLang="ko-KR" sz="1200" dirty="0"/>
              <a:t>void </a:t>
            </a:r>
            <a:r>
              <a:rPr lang="en-US" altLang="ko-KR" sz="1200" dirty="0" err="1"/>
              <a:t>delay_sec</a:t>
            </a:r>
            <a:r>
              <a:rPr lang="en-US" altLang="ko-KR" sz="1200" dirty="0"/>
              <a:t>(float seconds)</a:t>
            </a:r>
          </a:p>
          <a:p>
            <a:pPr fontAlgn="base"/>
            <a:r>
              <a:rPr lang="en-US" altLang="ko-KR" sz="1200" dirty="0"/>
              <a:t>{</a:t>
            </a:r>
          </a:p>
          <a:p>
            <a:pPr fontAlgn="base"/>
            <a:r>
              <a:rPr lang="en-US" altLang="ko-KR" sz="1200" dirty="0"/>
              <a:t>    delay( seconds * 1000 );</a:t>
            </a:r>
          </a:p>
          <a:p>
            <a:pPr fontAlgn="base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00506" y="1080959"/>
            <a:ext cx="6124280" cy="3518108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400" b="1" i="1" dirty="0"/>
              <a:t>4.1.2 </a:t>
            </a:r>
            <a:r>
              <a:rPr lang="ko-KR" altLang="en-US" sz="1400" b="1" i="1" dirty="0"/>
              <a:t>코딩스타일 연습하기 </a:t>
            </a:r>
            <a:r>
              <a:rPr lang="en-US" altLang="ko-KR" sz="1400" b="1" i="1" dirty="0"/>
              <a:t>            </a:t>
            </a:r>
            <a:r>
              <a:rPr lang="ko-KR" altLang="en-US" sz="1400" b="1" i="1" dirty="0"/>
              <a:t> </a:t>
            </a:r>
            <a:endParaRPr lang="en-US" altLang="ko-KR" sz="1400" b="1" i="1" dirty="0"/>
          </a:p>
          <a:p>
            <a:r>
              <a:rPr lang="en-US" altLang="ko-KR" sz="1300" dirty="0"/>
              <a:t>   </a:t>
            </a:r>
          </a:p>
          <a:p>
            <a:pPr marL="342900" indent="-342900">
              <a:buAutoNum type="arabicParenR"/>
            </a:pPr>
            <a:r>
              <a:rPr lang="ko-KR" altLang="en-US" sz="1300" dirty="0" err="1"/>
              <a:t>아두이노를</a:t>
            </a:r>
            <a:r>
              <a:rPr lang="ko-KR" altLang="en-US" sz="1300" dirty="0"/>
              <a:t> 실행합니다</a:t>
            </a:r>
            <a:r>
              <a:rPr lang="en-US" altLang="ko-KR" sz="1300" dirty="0"/>
              <a:t>. </a:t>
            </a:r>
          </a:p>
          <a:p>
            <a:pPr marL="342900" indent="-342900">
              <a:buAutoNum type="arabicParenR"/>
            </a:pPr>
            <a:r>
              <a:rPr lang="ko-KR" altLang="en-US" sz="1300" dirty="0" err="1"/>
              <a:t>한블럭에서</a:t>
            </a:r>
            <a:r>
              <a:rPr lang="ko-KR" altLang="en-US" sz="1300" dirty="0"/>
              <a:t> 만든 소스를 복사해서  </a:t>
            </a:r>
            <a:r>
              <a:rPr lang="en-US" altLang="ko-KR" sz="1300" dirty="0">
                <a:solidFill>
                  <a:srgbClr val="FF0000"/>
                </a:solidFill>
              </a:rPr>
              <a:t>“bot1.ino”</a:t>
            </a:r>
            <a:r>
              <a:rPr lang="en-US" altLang="ko-KR" sz="1300" dirty="0"/>
              <a:t> </a:t>
            </a:r>
            <a:r>
              <a:rPr lang="ko-KR" altLang="en-US" sz="1300" dirty="0"/>
              <a:t>파일로 저장합니다</a:t>
            </a:r>
            <a:r>
              <a:rPr lang="en-US" altLang="ko-KR" sz="1300" dirty="0"/>
              <a:t>.</a:t>
            </a:r>
          </a:p>
          <a:p>
            <a:pPr marL="342900" indent="-342900">
              <a:buAutoNum type="arabicParenR"/>
            </a:pPr>
            <a:r>
              <a:rPr lang="ko-KR" altLang="en-US" sz="1300" dirty="0" err="1"/>
              <a:t>한블럭을</a:t>
            </a:r>
            <a:r>
              <a:rPr lang="ko-KR" altLang="en-US" sz="1300" dirty="0"/>
              <a:t> 종료합니다</a:t>
            </a:r>
            <a:r>
              <a:rPr lang="en-US" altLang="ko-KR" sz="1300" dirty="0"/>
              <a:t>.</a:t>
            </a:r>
          </a:p>
          <a:p>
            <a:pPr marL="342900" indent="-342900">
              <a:buAutoNum type="arabicParenR"/>
            </a:pPr>
            <a:r>
              <a:rPr lang="ko-KR" altLang="en-US" sz="1300" dirty="0"/>
              <a:t>아래의 코드형태로 주석을 달아주세요 </a:t>
            </a:r>
            <a:endParaRPr lang="en-US" altLang="ko-KR" sz="1300" dirty="0"/>
          </a:p>
          <a:p>
            <a:r>
              <a:rPr lang="en-US" altLang="ko-KR" sz="1300" dirty="0"/>
              <a:t>      -&gt; </a:t>
            </a:r>
            <a:r>
              <a:rPr lang="ko-KR" altLang="en-US" sz="1300" dirty="0"/>
              <a:t>문법을 학습하고 나면 무슨 의미인지 메모해 놓으면 이해가 쉬어집니다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-&gt; </a:t>
            </a:r>
            <a:r>
              <a:rPr lang="ko-KR" altLang="en-US" sz="1300" dirty="0"/>
              <a:t>한번 달아놓은 주석은 지워지지 않습니다</a:t>
            </a:r>
            <a:r>
              <a:rPr lang="en-US" altLang="ko-KR" sz="1300" dirty="0"/>
              <a:t>. </a:t>
            </a:r>
          </a:p>
          <a:p>
            <a:r>
              <a:rPr lang="en-US" altLang="ko-KR" sz="1300" dirty="0"/>
              <a:t>      -&gt; </a:t>
            </a:r>
            <a:r>
              <a:rPr lang="ko-KR" altLang="en-US" sz="1300" dirty="0"/>
              <a:t>어떤 작업에 변화를 줄 때 어디를 고쳐야 하는지 바로 이해가 됩니다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-&gt; </a:t>
            </a:r>
            <a:r>
              <a:rPr lang="ko-KR" altLang="en-US" sz="1300" dirty="0"/>
              <a:t>코드를 재사용할 때 주석을 함께 복사해서 넣으면 이해하기 쉬어집니다</a:t>
            </a:r>
            <a:r>
              <a:rPr lang="en-US" altLang="ko-KR" sz="1300" dirty="0"/>
              <a:t>. </a:t>
            </a:r>
          </a:p>
          <a:p>
            <a:r>
              <a:rPr lang="en-US" altLang="ko-KR" sz="1300" dirty="0"/>
              <a:t>      -&gt; </a:t>
            </a:r>
            <a:r>
              <a:rPr lang="ko-KR" altLang="en-US" sz="1300" dirty="0"/>
              <a:t>불편한 점은 손가락 노동이  많아지고</a:t>
            </a:r>
            <a:r>
              <a:rPr lang="en-US" altLang="ko-KR" sz="1300" dirty="0"/>
              <a:t>,</a:t>
            </a:r>
            <a:r>
              <a:rPr lang="ko-KR" altLang="en-US" sz="1300" dirty="0"/>
              <a:t> 타이핑 시간이 소요됩니다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-&gt; </a:t>
            </a:r>
            <a:r>
              <a:rPr lang="ko-KR" altLang="en-US" sz="1300" dirty="0"/>
              <a:t>학생들이 코드를 </a:t>
            </a:r>
            <a:r>
              <a:rPr lang="ko-KR" altLang="en-US" sz="1300" dirty="0" err="1"/>
              <a:t>못짜는</a:t>
            </a:r>
            <a:r>
              <a:rPr lang="ko-KR" altLang="en-US" sz="1300" dirty="0"/>
              <a:t> 이유는 코드를 보고 바로 이해하기 어렵기 </a:t>
            </a:r>
            <a:endParaRPr lang="en-US" altLang="ko-KR" sz="1300" dirty="0"/>
          </a:p>
          <a:p>
            <a:r>
              <a:rPr lang="en-US" altLang="ko-KR" sz="1300" dirty="0"/>
              <a:t>          </a:t>
            </a:r>
            <a:r>
              <a:rPr lang="ko-KR" altLang="en-US" sz="1300" dirty="0"/>
              <a:t>때문에 처음에 </a:t>
            </a:r>
            <a:r>
              <a:rPr lang="ko-KR" altLang="en-US" sz="1300" dirty="0" err="1"/>
              <a:t>코딩할</a:t>
            </a:r>
            <a:r>
              <a:rPr lang="ko-KR" altLang="en-US" sz="1300" dirty="0"/>
              <a:t> 때 주석을 많이 다는 습관을 꼭 들여야 합니다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    </a:t>
            </a:r>
            <a:r>
              <a:rPr lang="ko-KR" altLang="en-US" sz="1300" dirty="0"/>
              <a:t>최고의 코딩습관은 </a:t>
            </a:r>
            <a:r>
              <a:rPr lang="ko-KR" altLang="en-US" sz="1300" dirty="0" err="1"/>
              <a:t>모든줄에</a:t>
            </a:r>
            <a:r>
              <a:rPr lang="ko-KR" altLang="en-US" sz="1300" dirty="0"/>
              <a:t> 주석을 달아놓는 것입니다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5) </a:t>
            </a:r>
            <a:r>
              <a:rPr lang="ko-KR" altLang="en-US" sz="1300" dirty="0"/>
              <a:t>함수의 시작과 끝은 </a:t>
            </a:r>
            <a:r>
              <a:rPr lang="en-US" altLang="ko-KR" sz="1300" dirty="0"/>
              <a:t>1</a:t>
            </a:r>
            <a:r>
              <a:rPr lang="ko-KR" altLang="en-US" sz="1300" dirty="0"/>
              <a:t>줄 띄운다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6) {  </a:t>
            </a:r>
            <a:r>
              <a:rPr lang="ko-KR" altLang="en-US" sz="1300" dirty="0"/>
              <a:t>다음에는 </a:t>
            </a:r>
            <a:r>
              <a:rPr lang="en-US" altLang="ko-KR" sz="1300" dirty="0"/>
              <a:t>3~5</a:t>
            </a:r>
            <a:r>
              <a:rPr lang="ko-KR" altLang="en-US" sz="1300" dirty="0"/>
              <a:t>칸 들여쓰기를 한다</a:t>
            </a:r>
            <a:r>
              <a:rPr lang="en-US" altLang="ko-KR" sz="1300" dirty="0"/>
              <a:t>. </a:t>
            </a:r>
          </a:p>
          <a:p>
            <a:r>
              <a:rPr lang="en-US" altLang="ko-KR" sz="1300" dirty="0"/>
              <a:t>7) C</a:t>
            </a:r>
            <a:r>
              <a:rPr lang="ko-KR" altLang="en-US" sz="1300" dirty="0"/>
              <a:t>언어는 기본적으로 소문자를 이용하여 코드를 작성한다</a:t>
            </a:r>
            <a:r>
              <a:rPr lang="en-US" altLang="ko-KR" sz="13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391312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F409F-ADCD-4C62-9DA6-E4B18C18B35D}"/>
              </a:ext>
            </a:extLst>
          </p:cNvPr>
          <p:cNvSpPr txBox="1"/>
          <p:nvPr/>
        </p:nvSpPr>
        <p:spPr>
          <a:xfrm>
            <a:off x="547342" y="972022"/>
            <a:ext cx="6192688" cy="872546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import </a:t>
            </a:r>
            <a:r>
              <a:rPr lang="en-US" altLang="ko-KR" sz="1100" dirty="0" err="1"/>
              <a:t>dancingbot_python.header</a:t>
            </a:r>
            <a:r>
              <a:rPr lang="en-US" altLang="ko-KR" sz="1100" dirty="0"/>
              <a:t> as servo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1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명령어를 불러옵니다</a:t>
            </a:r>
          </a:p>
          <a:p>
            <a:endParaRPr lang="ko-KR" altLang="en-US" sz="1100" dirty="0"/>
          </a:p>
          <a:p>
            <a:r>
              <a:rPr lang="en-US" altLang="ko-KR" sz="1100" dirty="0"/>
              <a:t>def </a:t>
            </a:r>
            <a:r>
              <a:rPr lang="en-US" altLang="ko-KR" sz="1100" dirty="0" err="1"/>
              <a:t>basicPose</a:t>
            </a:r>
            <a:r>
              <a:rPr lang="en-US" altLang="ko-KR" sz="1100" dirty="0"/>
              <a:t>():	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기본 자세를 잡을 함수를 만듭니다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(8,90)	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(9,90)	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(10,90)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(11,90)</a:t>
            </a:r>
          </a:p>
          <a:p>
            <a:endParaRPr lang="en-US" altLang="ko-KR" sz="1100" dirty="0"/>
          </a:p>
          <a:p>
            <a:r>
              <a:rPr lang="en-US" altLang="ko-KR" sz="1100" dirty="0"/>
              <a:t>def </a:t>
            </a:r>
            <a:r>
              <a:rPr lang="en-US" altLang="ko-KR" sz="1100" dirty="0" err="1"/>
              <a:t>rightLifting</a:t>
            </a:r>
            <a:r>
              <a:rPr lang="en-US" altLang="ko-KR" sz="1100" dirty="0"/>
              <a:t>():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우측 다리를 들어올리는 함수를 만듭니다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basicPose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(1)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(9,130)	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(0.3)</a:t>
            </a:r>
          </a:p>
          <a:p>
            <a:r>
              <a:rPr lang="en-US" altLang="ko-KR" sz="1100" dirty="0"/>
              <a:t>    for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in range(90,130,2):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(8,i)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(0.1)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(1)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(9,90)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(0.3)</a:t>
            </a:r>
          </a:p>
          <a:p>
            <a:r>
              <a:rPr lang="en-US" altLang="ko-KR" sz="1100" dirty="0"/>
              <a:t>    for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in range(130,90,-2):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(8,i)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(0.1)</a:t>
            </a:r>
          </a:p>
          <a:p>
            <a:endParaRPr lang="en-US" altLang="ko-KR" sz="1100" dirty="0"/>
          </a:p>
          <a:p>
            <a:r>
              <a:rPr lang="en-US" altLang="ko-KR" sz="1100" dirty="0"/>
              <a:t>def </a:t>
            </a:r>
            <a:r>
              <a:rPr lang="en-US" altLang="ko-KR" sz="1100" dirty="0" err="1"/>
              <a:t>leftLifting</a:t>
            </a:r>
            <a:r>
              <a:rPr lang="en-US" altLang="ko-KR" sz="1100" dirty="0"/>
              <a:t>():	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좌측 다리를 들어올리는 함수를 만듭니다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basicPose</a:t>
            </a:r>
            <a:r>
              <a:rPr lang="en-US" altLang="ko-KR" sz="1100" dirty="0"/>
              <a:t>()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(1)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(8,50)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(0.3)</a:t>
            </a:r>
          </a:p>
          <a:p>
            <a:r>
              <a:rPr lang="en-US" altLang="ko-KR" sz="1100" dirty="0"/>
              <a:t>    for I in range(90,50,-2):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(9,i)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(0.1)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(1)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(8,90)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(0.3)</a:t>
            </a:r>
          </a:p>
          <a:p>
            <a:r>
              <a:rPr lang="en-US" altLang="ko-KR" sz="1100" dirty="0"/>
              <a:t>    for I in range(50,90,2):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servo.move</a:t>
            </a:r>
            <a:r>
              <a:rPr lang="en-US" altLang="ko-KR" sz="1100" dirty="0"/>
              <a:t>(9,i)</a:t>
            </a:r>
          </a:p>
          <a:p>
            <a:r>
              <a:rPr lang="en-US" altLang="ko-KR" sz="1100" dirty="0"/>
              <a:t>    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(0.1)   </a:t>
            </a:r>
          </a:p>
          <a:p>
            <a:endParaRPr lang="en-US" altLang="ko-KR" sz="1100" dirty="0"/>
          </a:p>
          <a:p>
            <a:r>
              <a:rPr lang="en-US" altLang="ko-KR" sz="1100" dirty="0"/>
              <a:t>d</a:t>
            </a:r>
            <a:r>
              <a:rPr lang="en-US" altLang="ko-KR" sz="1100"/>
              <a:t>ef </a:t>
            </a:r>
            <a:r>
              <a:rPr lang="en-US" altLang="ko-KR" sz="1100" dirty="0"/>
              <a:t>setup():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servo.time.sleep</a:t>
            </a:r>
            <a:r>
              <a:rPr lang="en-US" altLang="ko-KR" sz="1100" dirty="0"/>
              <a:t>(2)	</a:t>
            </a:r>
            <a:r>
              <a:rPr lang="en-US" altLang="ko-KR" sz="1100" dirty="0">
                <a:solidFill>
                  <a:srgbClr val="FF0000"/>
                </a:solidFill>
              </a:rPr>
              <a:t>#loop </a:t>
            </a:r>
            <a:r>
              <a:rPr lang="ko-KR" altLang="en-US" sz="11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basicPose</a:t>
            </a:r>
            <a:r>
              <a:rPr lang="en-US" altLang="ko-KR" sz="1100" dirty="0"/>
              <a:t>()               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처음에 바른 자세를 잡습니다</a:t>
            </a:r>
          </a:p>
          <a:p>
            <a:r>
              <a:rPr lang="ko-KR" altLang="en-US" sz="1100" dirty="0"/>
              <a:t>    </a:t>
            </a:r>
          </a:p>
          <a:p>
            <a:r>
              <a:rPr lang="en-US" altLang="ko-KR" sz="1100" dirty="0"/>
              <a:t>def loop():</a:t>
            </a:r>
          </a:p>
          <a:p>
            <a:r>
              <a:rPr lang="en-US" altLang="ko-KR" sz="1100" dirty="0"/>
              <a:t>    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무한히 반복됩니다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 err="1"/>
              <a:t>rightLifting</a:t>
            </a:r>
            <a:r>
              <a:rPr lang="en-US" altLang="ko-KR" sz="1100" dirty="0"/>
              <a:t>()	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우측 다리를 들어올립니다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    </a:t>
            </a:r>
            <a:r>
              <a:rPr lang="en-US" altLang="ko-KR" sz="1100" dirty="0" err="1"/>
              <a:t>leftLifting</a:t>
            </a:r>
            <a:r>
              <a:rPr lang="en-US" altLang="ko-KR" sz="1100" dirty="0"/>
              <a:t>()	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좌측 다리를 들어올립니다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setup()	</a:t>
            </a:r>
            <a:r>
              <a:rPr lang="en-US" altLang="ko-KR" sz="1100" dirty="0">
                <a:solidFill>
                  <a:srgbClr val="FF0000"/>
                </a:solidFill>
              </a:rPr>
              <a:t>#setup</a:t>
            </a:r>
            <a:r>
              <a:rPr lang="ko-KR" altLang="en-US" sz="11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r>
              <a:rPr lang="en-US" altLang="ko-KR" sz="1100" dirty="0"/>
              <a:t>while(True):	</a:t>
            </a:r>
            <a:r>
              <a:rPr lang="en-US" altLang="ko-KR" sz="1100" dirty="0">
                <a:solidFill>
                  <a:srgbClr val="FF0000"/>
                </a:solidFill>
              </a:rPr>
              <a:t>#</a:t>
            </a:r>
            <a:r>
              <a:rPr lang="ko-KR" altLang="en-US" sz="1100" dirty="0">
                <a:solidFill>
                  <a:srgbClr val="FF0000"/>
                </a:solidFill>
              </a:rPr>
              <a:t>무한 반복합니다</a:t>
            </a:r>
          </a:p>
          <a:p>
            <a:r>
              <a:rPr lang="ko-KR" altLang="en-US" sz="1100" dirty="0"/>
              <a:t>    </a:t>
            </a:r>
            <a:r>
              <a:rPr lang="en-US" altLang="ko-KR" sz="1100" dirty="0"/>
              <a:t>loop()	</a:t>
            </a:r>
            <a:r>
              <a:rPr lang="en-US" altLang="ko-KR" sz="1100" dirty="0">
                <a:solidFill>
                  <a:srgbClr val="FF0000"/>
                </a:solidFill>
              </a:rPr>
              <a:t>#loop</a:t>
            </a:r>
            <a:r>
              <a:rPr lang="ko-KR" altLang="en-US" sz="11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CF0D4-71BC-4A68-9301-15C77BDA5BAD}"/>
              </a:ext>
            </a:extLst>
          </p:cNvPr>
          <p:cNvSpPr txBox="1"/>
          <p:nvPr/>
        </p:nvSpPr>
        <p:spPr>
          <a:xfrm>
            <a:off x="547342" y="683990"/>
            <a:ext cx="61926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dance_lifting.py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5838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3158" y="755998"/>
            <a:ext cx="1578951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6.5  </a:t>
            </a:r>
            <a:r>
              <a:rPr lang="ko-KR" altLang="en-US" sz="2600" b="1" i="1" dirty="0"/>
              <a:t>걷기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11180" y="1171139"/>
            <a:ext cx="6376759" cy="209618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>
              <a:lnSpc>
                <a:spcPct val="120000"/>
              </a:lnSpc>
            </a:pPr>
            <a:r>
              <a:rPr lang="ko-KR" altLang="en-US" sz="1500" dirty="0"/>
              <a:t>걷기를 하는 동작을 작성해 봅시다</a:t>
            </a:r>
            <a:r>
              <a:rPr lang="en-US" altLang="ko-KR" sz="1500" dirty="0"/>
              <a:t>.</a:t>
            </a:r>
          </a:p>
          <a:p>
            <a:pPr fontAlgn="base">
              <a:lnSpc>
                <a:spcPct val="120000"/>
              </a:lnSpc>
            </a:pPr>
            <a:endParaRPr lang="en-US" altLang="ko-KR" sz="300" dirty="0"/>
          </a:p>
          <a:p>
            <a:pPr>
              <a:lnSpc>
                <a:spcPct val="120000"/>
              </a:lnSpc>
            </a:pPr>
            <a:r>
              <a:rPr lang="en-US" altLang="ko-KR" sz="1500" dirty="0"/>
              <a:t>1. </a:t>
            </a:r>
            <a:r>
              <a:rPr lang="ko-KR" altLang="en-US" sz="1500" dirty="0"/>
              <a:t>제일 먼저 한쪽으로 몸을 기울여서 중심을 왼쪽 발에 실어 줍니다</a:t>
            </a:r>
            <a:r>
              <a:rPr lang="en-US" altLang="ko-KR" sz="15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500" dirty="0"/>
              <a:t>2. </a:t>
            </a:r>
            <a:r>
              <a:rPr lang="ko-KR" altLang="en-US" sz="1500" dirty="0"/>
              <a:t>오른쪽 발을 들어 줍니다</a:t>
            </a:r>
            <a:r>
              <a:rPr lang="en-US" altLang="ko-KR" sz="15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500" dirty="0"/>
              <a:t>3.</a:t>
            </a:r>
            <a:r>
              <a:rPr lang="ko-KR" altLang="en-US" sz="1500" dirty="0"/>
              <a:t> 왼쪽 발도 들어 줍니다</a:t>
            </a:r>
            <a:r>
              <a:rPr lang="en-US" altLang="ko-KR" sz="15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500" dirty="0"/>
              <a:t>4.</a:t>
            </a:r>
            <a:r>
              <a:rPr lang="ko-KR" altLang="en-US" sz="1500" dirty="0"/>
              <a:t> 오른쪽 발을 내려 줍니다</a:t>
            </a:r>
            <a:r>
              <a:rPr lang="en-US" altLang="ko-KR" sz="15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500" dirty="0"/>
              <a:t>5.</a:t>
            </a:r>
            <a:r>
              <a:rPr lang="ko-KR" altLang="en-US" sz="1500" dirty="0"/>
              <a:t> 왼쪽 발도 내려 줍니다</a:t>
            </a:r>
            <a:r>
              <a:rPr lang="en-US" altLang="ko-KR" sz="1500" dirty="0"/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500" dirty="0"/>
              <a:t>6. 2~5</a:t>
            </a:r>
            <a:r>
              <a:rPr lang="ko-KR" altLang="en-US" sz="1500" dirty="0"/>
              <a:t>를 반복합니다</a:t>
            </a:r>
            <a:r>
              <a:rPr lang="en-US" altLang="ko-KR" sz="15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18765" y1="22132" x2="19659" y2="60203"/>
                        <a14:backgroundMark x1="73111" y1="28223" x2="79854" y2="73706"/>
                      </a14:backgroundRemoval>
                    </a14:imgEffect>
                  </a14:imgLayer>
                </a14:imgProps>
              </a:ext>
            </a:extLst>
          </a:blip>
          <a:srcRect l="25748" t="11419" r="28197" b="17833"/>
          <a:stretch/>
        </p:blipFill>
        <p:spPr>
          <a:xfrm>
            <a:off x="1292374" y="7436384"/>
            <a:ext cx="1612428" cy="19819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4566" t="13918" r="22662" b="16533"/>
          <a:stretch/>
        </p:blipFill>
        <p:spPr>
          <a:xfrm>
            <a:off x="3967710" y="7469977"/>
            <a:ext cx="1847575" cy="19483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3521" t="14360" r="23521" b="13693"/>
          <a:stretch/>
        </p:blipFill>
        <p:spPr>
          <a:xfrm>
            <a:off x="4131927" y="4914583"/>
            <a:ext cx="1854090" cy="20155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19090" y1="39797" x2="26401" y2="64569"/>
                        <a14:backgroundMark x1="77011" y1="29848" x2="88708" y2="82335"/>
                      </a14:backgroundRemoval>
                    </a14:imgEffect>
                  </a14:imgLayer>
                </a14:imgProps>
              </a:ext>
            </a:extLst>
          </a:blip>
          <a:srcRect l="27826" t="16890" r="28038" b="17159"/>
          <a:stretch/>
        </p:blipFill>
        <p:spPr>
          <a:xfrm>
            <a:off x="1225280" y="5048952"/>
            <a:ext cx="1545245" cy="1847575"/>
          </a:xfrm>
          <a:prstGeom prst="rect">
            <a:avLst/>
          </a:prstGeom>
        </p:spPr>
      </p:pic>
      <p:sp>
        <p:nvSpPr>
          <p:cNvPr id="32" name="Arc 31"/>
          <p:cNvSpPr/>
          <p:nvPr/>
        </p:nvSpPr>
        <p:spPr>
          <a:xfrm rot="19250791">
            <a:off x="2998715" y="6552456"/>
            <a:ext cx="1080120" cy="1059484"/>
          </a:xfrm>
          <a:prstGeom prst="arc">
            <a:avLst>
              <a:gd name="adj1" fmla="val 16464109"/>
              <a:gd name="adj2" fmla="val 10616482"/>
            </a:avLst>
          </a:prstGeom>
          <a:ln w="76200">
            <a:solidFill>
              <a:srgbClr val="33CC33">
                <a:alpha val="70000"/>
              </a:srgb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Flowchart: Or 32"/>
          <p:cNvSpPr/>
          <p:nvPr/>
        </p:nvSpPr>
        <p:spPr>
          <a:xfrm>
            <a:off x="3038193" y="6579752"/>
            <a:ext cx="998359" cy="998359"/>
          </a:xfrm>
          <a:prstGeom prst="flowChartOr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217168" y="669647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537372" y="669647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217168" y="7069867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537372" y="7069867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grpSp>
        <p:nvGrpSpPr>
          <p:cNvPr id="19" name="Group 18"/>
          <p:cNvGrpSpPr/>
          <p:nvPr/>
        </p:nvGrpSpPr>
        <p:grpSpPr>
          <a:xfrm>
            <a:off x="2808362" y="3362894"/>
            <a:ext cx="1542724" cy="2082721"/>
            <a:chOff x="2928387" y="2960614"/>
            <a:chExt cx="1542724" cy="20827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62794" y1="43046" x2="57189" y2="22234"/>
                        </a14:backgroundRemoval>
                      </a14:imgEffect>
                    </a14:imgLayer>
                  </a14:imgProps>
                </a:ext>
              </a:extLst>
            </a:blip>
            <a:srcRect l="31634" t="11096" r="24870" b="14560"/>
            <a:stretch/>
          </p:blipFill>
          <p:spPr>
            <a:xfrm>
              <a:off x="2928387" y="2960614"/>
              <a:ext cx="1522819" cy="208272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137365" y="3163973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1</a:t>
              </a:r>
              <a:endParaRPr lang="ko-KR" altLang="en-US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648122" y="3267320"/>
            <a:ext cx="5832648" cy="6486129"/>
          </a:xfrm>
          <a:prstGeom prst="rect">
            <a:avLst/>
          </a:prstGeom>
          <a:noFill/>
          <a:ln w="9525">
            <a:solidFill>
              <a:srgbClr val="9ED56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20330" y="536451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003008" y="5436518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904706" y="774077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664346" y="774077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133884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1180" y="958024"/>
            <a:ext cx="6376759" cy="33262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500" dirty="0"/>
              <a:t>1) </a:t>
            </a:r>
            <a:r>
              <a:rPr lang="ko-KR" altLang="en-US" sz="1500" dirty="0"/>
              <a:t>걷기 동작을 제작해 봅시다</a:t>
            </a:r>
            <a:r>
              <a:rPr lang="en-US" altLang="ko-KR" sz="15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82</a:t>
            </a:fld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08" y="2340174"/>
            <a:ext cx="2921000" cy="704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79428" y="2007553"/>
            <a:ext cx="6376759" cy="33262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500" dirty="0"/>
              <a:t>     앞으로 걷기                                  </a:t>
            </a:r>
            <a:r>
              <a:rPr lang="ko-KR" altLang="en-US" sz="1500" dirty="0" err="1"/>
              <a:t>뒤로걷기</a:t>
            </a:r>
            <a:endParaRPr lang="en-US" altLang="ko-KR" sz="13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39" y="2340174"/>
            <a:ext cx="2933700" cy="704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87107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88083" y="828006"/>
            <a:ext cx="6519564" cy="6934428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en-US" altLang="ko-KR" sz="1500" dirty="0"/>
              <a:t>2) </a:t>
            </a:r>
            <a:r>
              <a:rPr lang="ko-KR" altLang="en-US" sz="1500" dirty="0"/>
              <a:t>함수 형태로 제작해 봅시다</a:t>
            </a:r>
            <a:r>
              <a:rPr lang="en-US" altLang="ko-KR" sz="1500" dirty="0"/>
              <a:t>.</a:t>
            </a:r>
            <a:endParaRPr lang="en-US" altLang="ko-KR" sz="1300" dirty="0"/>
          </a:p>
          <a:p>
            <a:pPr fontAlgn="base"/>
            <a:r>
              <a:rPr lang="en-US" altLang="ko-KR" sz="1300" dirty="0"/>
              <a:t>“</a:t>
            </a:r>
            <a:r>
              <a:rPr lang="ko-KR" altLang="en-US" sz="1300" dirty="0" err="1"/>
              <a:t>앞으로걷기</a:t>
            </a:r>
            <a:r>
              <a:rPr lang="en-US" altLang="ko-KR" sz="1300" dirty="0"/>
              <a:t>” </a:t>
            </a:r>
            <a:r>
              <a:rPr lang="ko-KR" altLang="en-US" sz="1300" dirty="0"/>
              <a:t>사전을 이용해서 조사해 보니 </a:t>
            </a:r>
            <a:r>
              <a:rPr lang="en-US" altLang="ko-KR" sz="1300" dirty="0"/>
              <a:t>“Walk Forward” </a:t>
            </a:r>
            <a:r>
              <a:rPr lang="ko-KR" altLang="en-US" sz="1300" dirty="0"/>
              <a:t>단어가 나옵니다</a:t>
            </a:r>
            <a:r>
              <a:rPr lang="en-US" altLang="ko-KR" sz="1300" dirty="0"/>
              <a:t>.  </a:t>
            </a:r>
          </a:p>
          <a:p>
            <a:pPr fontAlgn="base"/>
            <a:r>
              <a:rPr lang="en-US" altLang="ko-KR" sz="1300" dirty="0"/>
              <a:t>“</a:t>
            </a:r>
            <a:r>
              <a:rPr lang="ko-KR" altLang="en-US" sz="1300" dirty="0"/>
              <a:t>뒤로 걷다</a:t>
            </a:r>
            <a:r>
              <a:rPr lang="en-US" altLang="ko-KR" sz="1300" dirty="0"/>
              <a:t>”  </a:t>
            </a:r>
            <a:r>
              <a:rPr lang="ko-KR" altLang="en-US" sz="1300" dirty="0"/>
              <a:t>사전을 이용해서 조사해 보니 </a:t>
            </a:r>
            <a:r>
              <a:rPr lang="en-US" altLang="ko-KR" sz="1300" dirty="0"/>
              <a:t>“Walk Back” </a:t>
            </a:r>
            <a:r>
              <a:rPr lang="ko-KR" altLang="en-US" sz="1300" dirty="0"/>
              <a:t>단어가 나옵니다</a:t>
            </a:r>
            <a:r>
              <a:rPr lang="en-US" altLang="ko-KR" sz="1300" dirty="0"/>
              <a:t>. </a:t>
            </a:r>
          </a:p>
          <a:p>
            <a:pPr fontAlgn="base"/>
            <a:r>
              <a:rPr lang="ko-KR" altLang="en-US" sz="1300" dirty="0"/>
              <a:t>그래서 </a:t>
            </a:r>
            <a:r>
              <a:rPr lang="ko-KR" altLang="en-US" sz="1300" dirty="0" err="1"/>
              <a:t>함수명을</a:t>
            </a:r>
            <a:r>
              <a:rPr lang="ko-KR" altLang="en-US" sz="1300" dirty="0"/>
              <a:t>  </a:t>
            </a:r>
            <a:r>
              <a:rPr lang="en-US" altLang="ko-KR" sz="1300" dirty="0" err="1"/>
              <a:t>Dance_Walk_Forward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Dance_Walk_Back</a:t>
            </a:r>
            <a:r>
              <a:rPr lang="en-US" altLang="ko-KR" sz="1300" dirty="0"/>
              <a:t> </a:t>
            </a:r>
            <a:r>
              <a:rPr lang="ko-KR" altLang="en-US" sz="1300" dirty="0"/>
              <a:t>으로</a:t>
            </a:r>
            <a:r>
              <a:rPr lang="en-US" altLang="ko-KR" sz="1300" dirty="0"/>
              <a:t> </a:t>
            </a:r>
            <a:r>
              <a:rPr lang="ko-KR" altLang="en-US" sz="1300" dirty="0"/>
              <a:t>정했습니다</a:t>
            </a:r>
            <a:r>
              <a:rPr lang="en-US" altLang="ko-KR" sz="1300" dirty="0"/>
              <a:t>. </a:t>
            </a:r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endParaRPr lang="en-US" altLang="ko-KR" sz="1300" dirty="0"/>
          </a:p>
          <a:p>
            <a:pPr fontAlgn="base"/>
            <a:r>
              <a:rPr lang="en-US" altLang="ko-KR" sz="1300" dirty="0"/>
              <a:t>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54" y="1836118"/>
            <a:ext cx="4996408" cy="797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2107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F409F-ADCD-4C62-9DA6-E4B18C18B35D}"/>
              </a:ext>
            </a:extLst>
          </p:cNvPr>
          <p:cNvSpPr txBox="1"/>
          <p:nvPr/>
        </p:nvSpPr>
        <p:spPr>
          <a:xfrm>
            <a:off x="547342" y="972022"/>
            <a:ext cx="6192688" cy="86102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import </a:t>
            </a:r>
            <a:r>
              <a:rPr lang="en-US" altLang="ko-KR" sz="1100" dirty="0" err="1">
                <a:latin typeface="+mj-lt"/>
              </a:rPr>
              <a:t>dancingbot_python.header</a:t>
            </a:r>
            <a:r>
              <a:rPr lang="en-US" altLang="ko-KR" sz="1100" dirty="0">
                <a:latin typeface="+mj-lt"/>
              </a:rPr>
              <a:t> as servo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+mj-lt"/>
              </a:rPr>
              <a:t>#</a:t>
            </a:r>
            <a:r>
              <a:rPr lang="ko-KR" altLang="en-US" sz="1100" dirty="0" err="1">
                <a:solidFill>
                  <a:srgbClr val="FF0000"/>
                </a:solidFill>
                <a:latin typeface="+mj-lt"/>
              </a:rPr>
              <a:t>댄싱봇을</a:t>
            </a:r>
            <a:r>
              <a:rPr lang="ko-KR" altLang="en-US" sz="1100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sz="1100" dirty="0" err="1">
                <a:solidFill>
                  <a:srgbClr val="FF0000"/>
                </a:solidFill>
                <a:latin typeface="+mj-lt"/>
              </a:rPr>
              <a:t>파이썬으로</a:t>
            </a:r>
            <a:r>
              <a:rPr lang="ko-KR" altLang="en-US" sz="1100" dirty="0">
                <a:solidFill>
                  <a:srgbClr val="FF0000"/>
                </a:solidFill>
                <a:latin typeface="+mj-lt"/>
              </a:rPr>
              <a:t> 조작하기 위해</a:t>
            </a:r>
            <a:r>
              <a:rPr lang="en-US" altLang="ko-KR" sz="1100" dirty="0">
                <a:solidFill>
                  <a:srgbClr val="FF0000"/>
                </a:solidFill>
                <a:latin typeface="+mj-lt"/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  <a:latin typeface="+mj-lt"/>
              </a:rPr>
              <a:t>명령어를 불러옵니다</a:t>
            </a:r>
          </a:p>
          <a:p>
            <a:pPr>
              <a:lnSpc>
                <a:spcPct val="105000"/>
              </a:lnSpc>
            </a:pPr>
            <a:endParaRPr lang="ko-KR" altLang="en-US" sz="1100" dirty="0"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def </a:t>
            </a:r>
            <a:r>
              <a:rPr lang="en-US" altLang="ko-KR" sz="1100" dirty="0" err="1">
                <a:latin typeface="+mj-lt"/>
              </a:rPr>
              <a:t>basicPose</a:t>
            </a:r>
            <a:r>
              <a:rPr lang="en-US" altLang="ko-KR" sz="1100" dirty="0">
                <a:latin typeface="+mj-lt"/>
              </a:rPr>
              <a:t>():		</a:t>
            </a:r>
            <a:r>
              <a:rPr lang="en-US" altLang="ko-KR" sz="1100" dirty="0">
                <a:solidFill>
                  <a:srgbClr val="FF0000"/>
                </a:solidFill>
                <a:latin typeface="+mj-lt"/>
              </a:rPr>
              <a:t>#</a:t>
            </a:r>
            <a:r>
              <a:rPr lang="ko-KR" altLang="en-US" sz="1100" dirty="0">
                <a:solidFill>
                  <a:srgbClr val="FF0000"/>
                </a:solidFill>
                <a:latin typeface="+mj-lt"/>
              </a:rPr>
              <a:t>기본 자세를 잡을 함수를 만듭니다</a:t>
            </a:r>
          </a:p>
          <a:p>
            <a:pPr>
              <a:lnSpc>
                <a:spcPct val="105000"/>
              </a:lnSpc>
            </a:pPr>
            <a:r>
              <a:rPr lang="ko-KR" altLang="en-US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(8,90)	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(9,90)	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(10,90)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(11,90)</a:t>
            </a:r>
          </a:p>
          <a:p>
            <a:pPr>
              <a:lnSpc>
                <a:spcPct val="105000"/>
              </a:lnSpc>
            </a:pPr>
            <a:endParaRPr lang="en-US" altLang="ko-KR" sz="1100" dirty="0"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def </a:t>
            </a:r>
            <a:r>
              <a:rPr lang="en-US" altLang="ko-KR" sz="1100" dirty="0" err="1">
                <a:latin typeface="+mj-lt"/>
              </a:rPr>
              <a:t>frontWalk</a:t>
            </a:r>
            <a:r>
              <a:rPr lang="en-US" altLang="ko-KR" sz="1100" dirty="0">
                <a:latin typeface="+mj-lt"/>
              </a:rPr>
              <a:t>():		</a:t>
            </a:r>
            <a:r>
              <a:rPr lang="en-US" altLang="ko-KR" sz="1100" dirty="0">
                <a:solidFill>
                  <a:srgbClr val="FF0000"/>
                </a:solidFill>
                <a:latin typeface="+mj-lt"/>
              </a:rPr>
              <a:t>#</a:t>
            </a:r>
            <a:r>
              <a:rPr lang="ko-KR" altLang="en-US" sz="1100" dirty="0">
                <a:solidFill>
                  <a:srgbClr val="FF0000"/>
                </a:solidFill>
                <a:latin typeface="+mj-lt"/>
              </a:rPr>
              <a:t>앞으로 걷는 함수를 만듭니다</a:t>
            </a:r>
            <a:endParaRPr lang="en-US" altLang="ko-KR" sz="1100" dirty="0">
              <a:solidFill>
                <a:srgbClr val="FF0000"/>
              </a:solidFill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(8,100)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(9,110)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(10,80)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(11,80)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(10,70)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(11,70)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(8,70)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(9,80)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(10,100)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(11,100)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(10,110)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(11,110)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  <a:p>
            <a:pPr>
              <a:lnSpc>
                <a:spcPct val="105000"/>
              </a:lnSpc>
            </a:pPr>
            <a:endParaRPr lang="en-US" altLang="ko-KR" sz="1100" dirty="0">
              <a:solidFill>
                <a:srgbClr val="FF0000"/>
              </a:solidFill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def </a:t>
            </a:r>
            <a:r>
              <a:rPr lang="en-US" altLang="ko-KR" sz="1100" dirty="0" err="1">
                <a:latin typeface="+mj-lt"/>
              </a:rPr>
              <a:t>behindWalk</a:t>
            </a:r>
            <a:r>
              <a:rPr lang="en-US" altLang="ko-KR" sz="1100" dirty="0">
                <a:latin typeface="+mj-lt"/>
              </a:rPr>
              <a:t>():	</a:t>
            </a:r>
            <a:r>
              <a:rPr lang="en-US" altLang="ko-KR" sz="1100" dirty="0">
                <a:solidFill>
                  <a:srgbClr val="FF0000"/>
                </a:solidFill>
                <a:latin typeface="+mj-lt"/>
              </a:rPr>
              <a:t>#</a:t>
            </a:r>
            <a:r>
              <a:rPr lang="ko-KR" altLang="en-US" sz="1100" dirty="0">
                <a:solidFill>
                  <a:srgbClr val="FF0000"/>
                </a:solidFill>
                <a:latin typeface="+mj-lt"/>
              </a:rPr>
              <a:t>뒤로 걷는 함수를 만듭니다</a:t>
            </a:r>
            <a:endParaRPr lang="en-US" altLang="ko-KR" sz="1100" dirty="0">
              <a:solidFill>
                <a:srgbClr val="FF0000"/>
              </a:solidFill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(8,100)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(9,110)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(10,100)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(11,100)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(10,110)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(11,110)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(8,70)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(9,80)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(10,80)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(11,80)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(10,70)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servo.move</a:t>
            </a:r>
            <a:r>
              <a:rPr lang="en-US" altLang="ko-KR" sz="1100" dirty="0">
                <a:latin typeface="+mj-lt"/>
              </a:rPr>
              <a:t>(11,70)</a:t>
            </a:r>
          </a:p>
          <a:p>
            <a:pPr>
              <a:lnSpc>
                <a:spcPct val="105000"/>
              </a:lnSpc>
            </a:pPr>
            <a:r>
              <a:rPr lang="en-US" altLang="ko-KR" sz="1100" dirty="0">
                <a:latin typeface="+mj-lt"/>
              </a:rPr>
              <a:t>    </a:t>
            </a:r>
            <a:r>
              <a:rPr lang="en-US" altLang="ko-KR" sz="1100" dirty="0" err="1">
                <a:latin typeface="+mj-lt"/>
              </a:rPr>
              <a:t>servo.time.sleep</a:t>
            </a:r>
            <a:r>
              <a:rPr lang="en-US" altLang="ko-KR" sz="1100" dirty="0">
                <a:latin typeface="+mj-lt"/>
              </a:rPr>
              <a:t>(0.2)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CF0D4-71BC-4A68-9301-15C77BDA5BAD}"/>
              </a:ext>
            </a:extLst>
          </p:cNvPr>
          <p:cNvSpPr txBox="1"/>
          <p:nvPr/>
        </p:nvSpPr>
        <p:spPr>
          <a:xfrm>
            <a:off x="547342" y="683990"/>
            <a:ext cx="61926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학습을 하기 위해  </a:t>
            </a:r>
            <a:r>
              <a:rPr lang="en-US" altLang="ko-KR" sz="1400" dirty="0"/>
              <a:t>dance_walking.py </a:t>
            </a:r>
            <a:r>
              <a:rPr lang="ko-KR" altLang="en-US" sz="1400" dirty="0"/>
              <a:t>파일을 제작해 봅시다</a:t>
            </a:r>
            <a:r>
              <a:rPr lang="en-US" altLang="ko-KR" sz="1400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779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F409F-ADCD-4C62-9DA6-E4B18C18B35D}"/>
              </a:ext>
            </a:extLst>
          </p:cNvPr>
          <p:cNvSpPr txBox="1"/>
          <p:nvPr/>
        </p:nvSpPr>
        <p:spPr>
          <a:xfrm>
            <a:off x="547342" y="972022"/>
            <a:ext cx="6192688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def setup():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servo.time.sleep</a:t>
            </a:r>
            <a:r>
              <a:rPr lang="en-US" altLang="ko-KR" sz="1200" dirty="0"/>
              <a:t>(2)	</a:t>
            </a:r>
            <a:r>
              <a:rPr lang="en-US" altLang="ko-KR" sz="1200" dirty="0">
                <a:solidFill>
                  <a:srgbClr val="FF0000"/>
                </a:solidFill>
              </a:rPr>
              <a:t>#loop </a:t>
            </a:r>
            <a:r>
              <a:rPr lang="ko-KR" altLang="en-US" sz="1200" dirty="0">
                <a:solidFill>
                  <a:srgbClr val="FF0000"/>
                </a:solidFill>
              </a:rPr>
              <a:t>코드가 실행되기전에 잠시 대기합니다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basicPose</a:t>
            </a:r>
            <a:r>
              <a:rPr lang="en-US" altLang="ko-KR" sz="1200" dirty="0"/>
              <a:t>()                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처음에 바른 자세를 잡습니다</a:t>
            </a:r>
          </a:p>
          <a:p>
            <a:r>
              <a:rPr lang="ko-KR" altLang="en-US" sz="1200" dirty="0"/>
              <a:t>    </a:t>
            </a:r>
          </a:p>
          <a:p>
            <a:r>
              <a:rPr lang="en-US" altLang="ko-KR" sz="1200" dirty="0"/>
              <a:t>def loop():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무한히 반복됩니다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range(3):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밑의 명령어를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>
                <a:solidFill>
                  <a:srgbClr val="FF0000"/>
                </a:solidFill>
              </a:rPr>
              <a:t>번 반복합니다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frontWalk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앞으로 걷습니다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for I in range(3):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밑의 명령어를 </a:t>
            </a: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>
                <a:solidFill>
                  <a:srgbClr val="FF0000"/>
                </a:solidFill>
              </a:rPr>
              <a:t>번 반복합니다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behindWalk</a:t>
            </a:r>
            <a:r>
              <a:rPr lang="en-US" altLang="ko-KR" sz="1200" dirty="0"/>
              <a:t>()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뒤로 걷습니다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setup()	</a:t>
            </a:r>
            <a:r>
              <a:rPr lang="en-US" altLang="ko-KR" sz="1200" dirty="0">
                <a:solidFill>
                  <a:srgbClr val="FF0000"/>
                </a:solidFill>
              </a:rPr>
              <a:t>#setup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r>
              <a:rPr lang="en-US" altLang="ko-KR" sz="1200" dirty="0"/>
              <a:t>while(True):	</a:t>
            </a:r>
            <a:r>
              <a:rPr lang="en-US" altLang="ko-KR" sz="1200" dirty="0">
                <a:solidFill>
                  <a:srgbClr val="FF0000"/>
                </a:solidFill>
              </a:rPr>
              <a:t>#</a:t>
            </a:r>
            <a:r>
              <a:rPr lang="ko-KR" altLang="en-US" sz="1200" dirty="0">
                <a:solidFill>
                  <a:srgbClr val="FF0000"/>
                </a:solidFill>
              </a:rPr>
              <a:t>무한 반복합니다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/>
              <a:t>loop()	</a:t>
            </a:r>
            <a:r>
              <a:rPr lang="en-US" altLang="ko-KR" sz="1200" dirty="0">
                <a:solidFill>
                  <a:srgbClr val="FF0000"/>
                </a:solidFill>
              </a:rPr>
              <a:t>#loop</a:t>
            </a:r>
            <a:r>
              <a:rPr lang="ko-KR" altLang="en-US" sz="12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152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8345" y="683990"/>
            <a:ext cx="4241540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6.7  </a:t>
            </a:r>
            <a:r>
              <a:rPr lang="ko-KR" altLang="en-US" sz="2600" b="1" i="1" dirty="0"/>
              <a:t>노래 </a:t>
            </a:r>
            <a:r>
              <a:rPr lang="en-US" altLang="ko-KR" sz="2600" b="1" i="1" dirty="0"/>
              <a:t>1</a:t>
            </a:r>
            <a:r>
              <a:rPr lang="ko-KR" altLang="en-US" sz="2600" b="1" i="1" dirty="0"/>
              <a:t>곡에 맞춰 댄스 </a:t>
            </a:r>
          </a:p>
        </p:txBody>
      </p:sp>
      <p:sp>
        <p:nvSpPr>
          <p:cNvPr id="5" name="직사각형 1"/>
          <p:cNvSpPr/>
          <p:nvPr/>
        </p:nvSpPr>
        <p:spPr>
          <a:xfrm>
            <a:off x="288083" y="1188046"/>
            <a:ext cx="6595880" cy="8073201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pPr fontAlgn="base"/>
            <a:r>
              <a:rPr lang="ko-KR" altLang="en-US" sz="1400" dirty="0"/>
              <a:t>지금 까지 댄싱기초</a:t>
            </a:r>
            <a:r>
              <a:rPr lang="en-US" altLang="ko-KR" sz="1400" dirty="0"/>
              <a:t>, </a:t>
            </a:r>
            <a:r>
              <a:rPr lang="ko-KR" altLang="en-US" sz="1400" dirty="0"/>
              <a:t>응용 동작을 함수로 만들어서 사용하는 방법을 익혔습니다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지금부터는 노래 </a:t>
            </a:r>
            <a:r>
              <a:rPr lang="ko-KR" altLang="en-US" sz="1400" dirty="0" err="1"/>
              <a:t>한곡에</a:t>
            </a:r>
            <a:r>
              <a:rPr lang="ko-KR" altLang="en-US" sz="1400" dirty="0"/>
              <a:t> 맞춰 댄스 대회를 하기 위해서</a:t>
            </a:r>
            <a:endParaRPr lang="en-US" altLang="ko-KR" sz="1400" dirty="0"/>
          </a:p>
          <a:p>
            <a:pPr fontAlgn="base"/>
            <a:endParaRPr lang="en-US" altLang="ko-KR" sz="1400" dirty="0"/>
          </a:p>
          <a:p>
            <a:pPr marL="342900" indent="-342900" fontAlgn="base">
              <a:buAutoNum type="arabicParenR"/>
            </a:pPr>
            <a:r>
              <a:rPr lang="ko-KR" altLang="en-US" sz="1400" dirty="0"/>
              <a:t>자신이 좋아하는 노래를 선곡하세요</a:t>
            </a:r>
            <a:r>
              <a:rPr lang="en-US" altLang="ko-KR" sz="1400" dirty="0"/>
              <a:t>! </a:t>
            </a:r>
          </a:p>
          <a:p>
            <a:pPr marL="342900" indent="-342900" fontAlgn="base">
              <a:buAutoNum type="arabicParenR"/>
            </a:pPr>
            <a:r>
              <a:rPr lang="ko-KR" altLang="en-US" sz="1400" dirty="0"/>
              <a:t>노래에 맞는 댄스를 생각해 보세요</a:t>
            </a:r>
            <a:r>
              <a:rPr lang="en-US" altLang="ko-KR" sz="1400" dirty="0"/>
              <a:t>! </a:t>
            </a:r>
          </a:p>
          <a:p>
            <a:pPr marL="342900" indent="-342900" fontAlgn="base">
              <a:buAutoNum type="arabicParenR"/>
            </a:pPr>
            <a:r>
              <a:rPr lang="ko-KR" altLang="en-US" sz="1400" dirty="0"/>
              <a:t>노래를 스피커로 틀고</a:t>
            </a:r>
            <a:r>
              <a:rPr lang="en-US" altLang="ko-KR" sz="1400" dirty="0"/>
              <a:t>, </a:t>
            </a:r>
            <a:r>
              <a:rPr lang="ko-KR" altLang="en-US" sz="1400" dirty="0"/>
              <a:t> 댄스동작에 맞춰 </a:t>
            </a:r>
            <a:r>
              <a:rPr lang="ko-KR" altLang="en-US" sz="1400" dirty="0" err="1"/>
              <a:t>코딩해</a:t>
            </a:r>
            <a:r>
              <a:rPr lang="ko-KR" altLang="en-US" sz="1400" dirty="0"/>
              <a:t> 보세요</a:t>
            </a:r>
            <a:r>
              <a:rPr lang="en-US" altLang="ko-KR" sz="1400" dirty="0"/>
              <a:t>! 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marL="342900" indent="-342900" fontAlgn="base">
              <a:buAutoNum type="arabicParenR"/>
            </a:pPr>
            <a:r>
              <a:rPr lang="ko-KR" altLang="en-US" sz="1400" dirty="0"/>
              <a:t>동작이 어색하면 바꾸고</a:t>
            </a:r>
            <a:r>
              <a:rPr lang="en-US" altLang="ko-KR" sz="1400" dirty="0"/>
              <a:t>, </a:t>
            </a:r>
            <a:r>
              <a:rPr lang="ko-KR" altLang="en-US" sz="1400" dirty="0"/>
              <a:t>고치는 것을 반복 하세요</a:t>
            </a:r>
            <a:r>
              <a:rPr lang="en-US" altLang="ko-KR" sz="1400" dirty="0"/>
              <a:t>!</a:t>
            </a:r>
          </a:p>
          <a:p>
            <a:pPr marL="342900" indent="-342900" fontAlgn="base">
              <a:buAutoNum type="arabicParenR"/>
            </a:pPr>
            <a:r>
              <a:rPr lang="ko-KR" altLang="en-US" sz="1400" dirty="0" err="1"/>
              <a:t>대회날에</a:t>
            </a:r>
            <a:r>
              <a:rPr lang="ko-KR" altLang="en-US" sz="1400" dirty="0"/>
              <a:t> 맞춰 </a:t>
            </a:r>
            <a:r>
              <a:rPr lang="ko-KR" altLang="en-US" sz="1400" dirty="0" err="1"/>
              <a:t>밧데리</a:t>
            </a:r>
            <a:r>
              <a:rPr lang="en-US" altLang="ko-KR" sz="1400" dirty="0"/>
              <a:t>, </a:t>
            </a:r>
            <a:r>
              <a:rPr lang="ko-KR" altLang="en-US" sz="1400" dirty="0"/>
              <a:t>노래</a:t>
            </a:r>
            <a:r>
              <a:rPr lang="en-US" altLang="ko-KR" sz="1400" dirty="0"/>
              <a:t>, </a:t>
            </a:r>
            <a:r>
              <a:rPr lang="ko-KR" altLang="en-US" sz="1400" dirty="0"/>
              <a:t>로봇 </a:t>
            </a:r>
            <a:r>
              <a:rPr lang="ko-KR" altLang="en-US" sz="1400" dirty="0" err="1"/>
              <a:t>분장등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신경쓸</a:t>
            </a:r>
            <a:r>
              <a:rPr lang="ko-KR" altLang="en-US" sz="1400" dirty="0"/>
              <a:t> 게 아주 많습니다</a:t>
            </a:r>
            <a:r>
              <a:rPr lang="en-US" altLang="ko-KR" sz="1400" dirty="0"/>
              <a:t>.</a:t>
            </a:r>
          </a:p>
          <a:p>
            <a:pPr fontAlgn="base"/>
            <a:r>
              <a:rPr lang="en-US" altLang="ko-KR" sz="1400" dirty="0"/>
              <a:t>6)   </a:t>
            </a:r>
            <a:r>
              <a:rPr lang="ko-KR" altLang="en-US" sz="1400" dirty="0" err="1"/>
              <a:t>블루투스로</a:t>
            </a:r>
            <a:r>
              <a:rPr lang="ko-KR" altLang="en-US" sz="1400" dirty="0"/>
              <a:t> 무선 조정해서 댄스를 해보는 것도 좋은 시도입니다</a:t>
            </a:r>
            <a:r>
              <a:rPr lang="en-US" altLang="ko-KR" sz="1400" dirty="0"/>
              <a:t>. </a:t>
            </a:r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fontAlgn="base"/>
            <a:endParaRPr lang="en-US" altLang="ko-KR" sz="1400" dirty="0"/>
          </a:p>
          <a:p>
            <a:pPr marL="342900" indent="-342900" fontAlgn="base">
              <a:buAutoNum type="arabicParenR"/>
            </a:pPr>
            <a:endParaRPr lang="en-US" altLang="ko-KR" sz="1400" dirty="0"/>
          </a:p>
          <a:p>
            <a:pPr fontAlgn="base"/>
            <a:r>
              <a:rPr lang="ko-KR" altLang="en-US" sz="1400" dirty="0"/>
              <a:t>여기까지 잘 따라온 친구들은 </a:t>
            </a:r>
            <a:r>
              <a:rPr lang="ko-KR" altLang="en-US" sz="1400" dirty="0" err="1"/>
              <a:t>댄싱봇으로</a:t>
            </a:r>
            <a:r>
              <a:rPr lang="ko-KR" altLang="en-US" sz="1400" dirty="0"/>
              <a:t> 할 수 있는 거의 모든 것을 해봤습니다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기초적인 </a:t>
            </a:r>
            <a:r>
              <a:rPr lang="ko-KR" altLang="en-US" sz="1400" dirty="0" err="1"/>
              <a:t>서보모터</a:t>
            </a:r>
            <a:r>
              <a:rPr lang="ko-KR" altLang="en-US" sz="1400" dirty="0"/>
              <a:t> 각도 제어부터 복잡한 변수와 함수</a:t>
            </a:r>
            <a:r>
              <a:rPr lang="en-US" altLang="ko-KR" sz="1400" dirty="0"/>
              <a:t>, </a:t>
            </a:r>
            <a:r>
              <a:rPr lang="ko-KR" altLang="en-US" sz="1400" dirty="0"/>
              <a:t>랜덤 등을 이용하여  </a:t>
            </a:r>
            <a:endParaRPr lang="en-US" altLang="ko-KR" sz="1400" dirty="0"/>
          </a:p>
          <a:p>
            <a:pPr fontAlgn="base"/>
            <a:r>
              <a:rPr lang="ko-KR" altLang="en-US" sz="1400" dirty="0"/>
              <a:t>프로그래밍의 기초를 모두 배웠습니다</a:t>
            </a:r>
            <a:r>
              <a:rPr lang="en-US" altLang="ko-KR" sz="1400" dirty="0"/>
              <a:t>. </a:t>
            </a:r>
          </a:p>
          <a:p>
            <a:pPr fontAlgn="base"/>
            <a:endParaRPr lang="en-US" altLang="ko-KR" sz="1400" dirty="0"/>
          </a:p>
          <a:p>
            <a:pPr fontAlgn="base"/>
            <a:r>
              <a:rPr lang="ko-KR" altLang="en-US" sz="1400" dirty="0"/>
              <a:t>이제 자기가 하고 싶은 동작을 상상하고 만들어 보세요</a:t>
            </a:r>
            <a:r>
              <a:rPr lang="en-US" altLang="ko-KR" sz="1400" dirty="0"/>
              <a:t>!</a:t>
            </a:r>
          </a:p>
          <a:p>
            <a:pPr fontAlgn="base"/>
            <a:r>
              <a:rPr lang="ko-KR" altLang="en-US" sz="1400" dirty="0"/>
              <a:t>그리고 그 동작들을 노래에 맞춰 감동을 전달 할 수 있도록 </a:t>
            </a:r>
            <a:r>
              <a:rPr lang="en-US" altLang="ko-KR" sz="1400" dirty="0"/>
              <a:t>, </a:t>
            </a:r>
            <a:r>
              <a:rPr lang="ko-KR" altLang="en-US" sz="1400" dirty="0"/>
              <a:t>자연스럽게 연결하고 구성하여  춤을 추도록 코딩작업을 해 봅시다</a:t>
            </a:r>
            <a:r>
              <a:rPr lang="en-US" altLang="ko-KR" sz="1400" dirty="0"/>
              <a:t>.</a:t>
            </a:r>
          </a:p>
          <a:p>
            <a:pPr fontAlgn="base"/>
            <a:endParaRPr lang="en-US" altLang="ko-KR" sz="1400" dirty="0"/>
          </a:p>
          <a:p>
            <a:pPr fontAlgn="base"/>
            <a:r>
              <a:rPr lang="ko-KR" altLang="en-US" sz="1400" dirty="0"/>
              <a:t>수고하셨습니다</a:t>
            </a:r>
            <a:r>
              <a:rPr lang="en-US" altLang="ko-KR" sz="1400" dirty="0"/>
              <a:t>! (º.º) (_ _).</a:t>
            </a:r>
          </a:p>
          <a:p>
            <a:pPr fontAlgn="base"/>
            <a:endParaRPr lang="en-US" altLang="ko-KR" sz="1400" dirty="0"/>
          </a:p>
        </p:txBody>
      </p:sp>
      <p:pic>
        <p:nvPicPr>
          <p:cNvPr id="7" name="Picture 2" descr="C:\Users\loibiz1\Desktop\교제\댄싱로봇\2-3d모델링-표지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4" r="57812" b="55192"/>
          <a:stretch/>
        </p:blipFill>
        <p:spPr bwMode="auto">
          <a:xfrm>
            <a:off x="538260" y="3636318"/>
            <a:ext cx="6314644" cy="252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1640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28FDAD-E800-422B-8925-45D9026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E605E2-CE13-4242-B9EA-160C77859046}"/>
              </a:ext>
            </a:extLst>
          </p:cNvPr>
          <p:cNvSpPr/>
          <p:nvPr/>
        </p:nvSpPr>
        <p:spPr>
          <a:xfrm>
            <a:off x="288082" y="683990"/>
            <a:ext cx="4600612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0.0  </a:t>
            </a:r>
            <a:r>
              <a:rPr lang="ko-KR" altLang="en-US" sz="2600" b="1" i="1" dirty="0"/>
              <a:t>부록</a:t>
            </a:r>
            <a:r>
              <a:rPr lang="en-US" altLang="ko-KR" sz="2600" b="1" i="1" dirty="0"/>
              <a:t>(</a:t>
            </a:r>
            <a:r>
              <a:rPr lang="ko-KR" altLang="en-US" sz="2600" b="1" i="1" dirty="0" err="1"/>
              <a:t>아두이노</a:t>
            </a:r>
            <a:r>
              <a:rPr lang="ko-KR" altLang="en-US" sz="2600" b="1" i="1" dirty="0"/>
              <a:t> 통신코드</a:t>
            </a:r>
            <a:r>
              <a:rPr lang="en-US" altLang="ko-KR" sz="2600" b="1" i="1" dirty="0"/>
              <a:t>)</a:t>
            </a:r>
            <a:endParaRPr lang="ko-KR" altLang="en-US" sz="26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96B6F-157E-4892-B408-47032E90DB1B}"/>
              </a:ext>
            </a:extLst>
          </p:cNvPr>
          <p:cNvSpPr txBox="1"/>
          <p:nvPr/>
        </p:nvSpPr>
        <p:spPr>
          <a:xfrm>
            <a:off x="438345" y="1185888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파이썬으로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댄싱봇을</a:t>
            </a:r>
            <a:r>
              <a:rPr lang="ko-KR" altLang="en-US" sz="1400" dirty="0"/>
              <a:t> 프로그래밍 하고자 할 때는</a:t>
            </a:r>
            <a:endParaRPr lang="en-US" altLang="ko-KR" sz="1400" dirty="0"/>
          </a:p>
          <a:p>
            <a:r>
              <a:rPr lang="ko-KR" altLang="en-US" sz="1400" dirty="0" err="1"/>
              <a:t>아두이노에</a:t>
            </a:r>
            <a:r>
              <a:rPr lang="ko-KR" altLang="en-US" sz="1400" dirty="0"/>
              <a:t> 이 코드가 올라가 있어야 합니다</a:t>
            </a:r>
            <a:r>
              <a:rPr lang="en-US" altLang="ko-KR" sz="1400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9CE23-B3F8-4D73-A88F-3CB29BA9B820}"/>
              </a:ext>
            </a:extLst>
          </p:cNvPr>
          <p:cNvSpPr txBox="1"/>
          <p:nvPr/>
        </p:nvSpPr>
        <p:spPr>
          <a:xfrm>
            <a:off x="438345" y="1830746"/>
            <a:ext cx="6192688" cy="81864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#include &lt;Servo.h&gt;    //</a:t>
            </a:r>
            <a:r>
              <a:rPr lang="ko-KR" altLang="en-US" sz="1100">
                <a:latin typeface="+mj-lt"/>
              </a:rPr>
              <a:t>서보모터를 쓰기위해 명령어를 불러옵니다</a:t>
            </a:r>
            <a:r>
              <a:rPr lang="en-US" altLang="ko-KR" sz="1100">
                <a:latin typeface="+mj-lt"/>
              </a:rPr>
              <a:t>.</a:t>
            </a:r>
          </a:p>
          <a:p>
            <a:pPr>
              <a:lnSpc>
                <a:spcPct val="105000"/>
              </a:lnSpc>
            </a:pPr>
            <a:endParaRPr lang="en-US" altLang="ko-KR" sz="1100"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Servo sv1;      //</a:t>
            </a:r>
            <a:r>
              <a:rPr lang="ko-KR" altLang="en-US" sz="1100">
                <a:latin typeface="+mj-lt"/>
              </a:rPr>
              <a:t>첫 번째 서보모터 정의</a:t>
            </a: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Servo sv2;      //</a:t>
            </a:r>
            <a:r>
              <a:rPr lang="ko-KR" altLang="en-US" sz="1100">
                <a:latin typeface="+mj-lt"/>
              </a:rPr>
              <a:t>두 번째 서보모터 정의</a:t>
            </a: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Servo sv3;      //</a:t>
            </a:r>
            <a:r>
              <a:rPr lang="ko-KR" altLang="en-US" sz="1100">
                <a:latin typeface="+mj-lt"/>
              </a:rPr>
              <a:t>세 번째 서보모터 정의</a:t>
            </a: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Servo sv4;      //</a:t>
            </a:r>
            <a:r>
              <a:rPr lang="ko-KR" altLang="en-US" sz="1100">
                <a:latin typeface="+mj-lt"/>
              </a:rPr>
              <a:t>네 번째 서보모터 정의</a:t>
            </a:r>
          </a:p>
          <a:p>
            <a:pPr>
              <a:lnSpc>
                <a:spcPct val="105000"/>
              </a:lnSpc>
            </a:pPr>
            <a:endParaRPr lang="ko-KR" altLang="en-US" sz="1100"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void setup() {</a:t>
            </a: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  Serial.begin(115200);   //</a:t>
            </a:r>
            <a:r>
              <a:rPr lang="ko-KR" altLang="en-US" sz="1100">
                <a:latin typeface="+mj-lt"/>
              </a:rPr>
              <a:t>고속 시리얼 통신을 시작합니다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</a:t>
            </a:r>
            <a:r>
              <a:rPr lang="en-US" altLang="ko-KR" sz="1100">
                <a:latin typeface="+mj-lt"/>
              </a:rPr>
              <a:t>sv1.attach(8);      //</a:t>
            </a:r>
            <a:r>
              <a:rPr lang="ko-KR" altLang="en-US" sz="1100">
                <a:latin typeface="+mj-lt"/>
              </a:rPr>
              <a:t>첫 번째 서보모터는 </a:t>
            </a:r>
            <a:r>
              <a:rPr lang="en-US" altLang="ko-KR" sz="1100">
                <a:latin typeface="+mj-lt"/>
              </a:rPr>
              <a:t>8</a:t>
            </a:r>
            <a:r>
              <a:rPr lang="ko-KR" altLang="en-US" sz="1100">
                <a:latin typeface="+mj-lt"/>
              </a:rPr>
              <a:t>번핀에 연결됨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</a:t>
            </a:r>
            <a:r>
              <a:rPr lang="en-US" altLang="ko-KR" sz="1100">
                <a:latin typeface="+mj-lt"/>
              </a:rPr>
              <a:t>sv2.attach(9);      //</a:t>
            </a:r>
            <a:r>
              <a:rPr lang="ko-KR" altLang="en-US" sz="1100">
                <a:latin typeface="+mj-lt"/>
              </a:rPr>
              <a:t>두 번째 서보모터는 </a:t>
            </a:r>
            <a:r>
              <a:rPr lang="en-US" altLang="ko-KR" sz="1100">
                <a:latin typeface="+mj-lt"/>
              </a:rPr>
              <a:t>9</a:t>
            </a:r>
            <a:r>
              <a:rPr lang="ko-KR" altLang="en-US" sz="1100">
                <a:latin typeface="+mj-lt"/>
              </a:rPr>
              <a:t>번핀에 연결됨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</a:t>
            </a:r>
            <a:r>
              <a:rPr lang="en-US" altLang="ko-KR" sz="1100">
                <a:latin typeface="+mj-lt"/>
              </a:rPr>
              <a:t>sv3.attach(10);       //</a:t>
            </a:r>
            <a:r>
              <a:rPr lang="ko-KR" altLang="en-US" sz="1100">
                <a:latin typeface="+mj-lt"/>
              </a:rPr>
              <a:t>세 번째 서보모터는 </a:t>
            </a:r>
            <a:r>
              <a:rPr lang="en-US" altLang="ko-KR" sz="1100">
                <a:latin typeface="+mj-lt"/>
              </a:rPr>
              <a:t>10</a:t>
            </a:r>
            <a:r>
              <a:rPr lang="ko-KR" altLang="en-US" sz="1100">
                <a:latin typeface="+mj-lt"/>
              </a:rPr>
              <a:t>번핀에 연결됨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</a:t>
            </a:r>
            <a:r>
              <a:rPr lang="en-US" altLang="ko-KR" sz="1100">
                <a:latin typeface="+mj-lt"/>
              </a:rPr>
              <a:t>sv4.attach(11);       //</a:t>
            </a:r>
            <a:r>
              <a:rPr lang="ko-KR" altLang="en-US" sz="1100">
                <a:latin typeface="+mj-lt"/>
              </a:rPr>
              <a:t>네 번째 서보모터는 </a:t>
            </a:r>
            <a:r>
              <a:rPr lang="en-US" altLang="ko-KR" sz="1100">
                <a:latin typeface="+mj-lt"/>
              </a:rPr>
              <a:t>11</a:t>
            </a:r>
            <a:r>
              <a:rPr lang="ko-KR" altLang="en-US" sz="1100">
                <a:latin typeface="+mj-lt"/>
              </a:rPr>
              <a:t>번핀에 연결됨</a:t>
            </a: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}</a:t>
            </a:r>
          </a:p>
          <a:p>
            <a:pPr>
              <a:lnSpc>
                <a:spcPct val="105000"/>
              </a:lnSpc>
            </a:pPr>
            <a:endParaRPr lang="en-US" altLang="ko-KR" sz="1100"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void loop() </a:t>
            </a:r>
            <a:r>
              <a:rPr lang="en-US" altLang="ko-KR" sz="1400" b="1">
                <a:solidFill>
                  <a:srgbClr val="C00000"/>
                </a:solidFill>
                <a:latin typeface="+mj-lt"/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  while (!Serial.available()) {}  //</a:t>
            </a:r>
            <a:r>
              <a:rPr lang="ko-KR" altLang="en-US" sz="1100">
                <a:latin typeface="+mj-lt"/>
              </a:rPr>
              <a:t>시리얼 통신으로 값이 올 때 까지 기다리기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</a:t>
            </a:r>
            <a:r>
              <a:rPr lang="en-US" altLang="ko-KR" sz="1100">
                <a:latin typeface="+mj-lt"/>
              </a:rPr>
              <a:t>while (Serial.read() != 's') {} //</a:t>
            </a:r>
            <a:r>
              <a:rPr lang="ko-KR" altLang="en-US" sz="1100">
                <a:latin typeface="+mj-lt"/>
              </a:rPr>
              <a:t>시리얼 통신으로 문자’</a:t>
            </a:r>
            <a:r>
              <a:rPr lang="en-US" altLang="ko-KR" sz="1100">
                <a:latin typeface="+mj-lt"/>
              </a:rPr>
              <a:t>s’</a:t>
            </a:r>
            <a:r>
              <a:rPr lang="ko-KR" altLang="en-US" sz="1100">
                <a:latin typeface="+mj-lt"/>
              </a:rPr>
              <a:t>가 온다면</a:t>
            </a:r>
            <a:r>
              <a:rPr lang="en-US" altLang="ko-KR" sz="1100">
                <a:latin typeface="+mj-lt"/>
              </a:rPr>
              <a:t>(</a:t>
            </a:r>
            <a:r>
              <a:rPr lang="ko-KR" altLang="en-US" sz="1100">
                <a:latin typeface="+mj-lt"/>
              </a:rPr>
              <a:t>시작하겠다</a:t>
            </a:r>
            <a:r>
              <a:rPr lang="en-US" altLang="ko-KR" sz="1100">
                <a:latin typeface="+mj-lt"/>
              </a:rPr>
              <a:t>)</a:t>
            </a:r>
          </a:p>
          <a:p>
            <a:pPr>
              <a:lnSpc>
                <a:spcPct val="105000"/>
              </a:lnSpc>
            </a:pPr>
            <a:endParaRPr lang="en-US" altLang="ko-KR" sz="1100"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  int finalresult[4];   //</a:t>
            </a:r>
            <a:r>
              <a:rPr lang="ko-KR" altLang="en-US" sz="1100">
                <a:latin typeface="+mj-lt"/>
              </a:rPr>
              <a:t>통신값을 받을 변수 배열을 만듭니다</a:t>
            </a:r>
          </a:p>
          <a:p>
            <a:pPr>
              <a:lnSpc>
                <a:spcPct val="105000"/>
              </a:lnSpc>
            </a:pPr>
            <a:endParaRPr lang="ko-KR" altLang="en-US" sz="1100"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</a:t>
            </a:r>
            <a:r>
              <a:rPr lang="en-US" altLang="ko-KR" sz="1100">
                <a:latin typeface="+mj-lt"/>
              </a:rPr>
              <a:t>for (int i = 0; i &lt; 4; i++) { //4</a:t>
            </a:r>
            <a:r>
              <a:rPr lang="ko-KR" altLang="en-US" sz="1100">
                <a:latin typeface="+mj-lt"/>
              </a:rPr>
              <a:t>번 반복합니다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  </a:t>
            </a:r>
            <a:r>
              <a:rPr lang="en-US" altLang="ko-KR" sz="1100">
                <a:latin typeface="+mj-lt"/>
              </a:rPr>
              <a:t>finalresult[i] = 0;     //</a:t>
            </a:r>
            <a:r>
              <a:rPr lang="ko-KR" altLang="en-US" sz="1100">
                <a:latin typeface="+mj-lt"/>
              </a:rPr>
              <a:t>하나씩 배열 공간을 모두 초기화합니다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</a:t>
            </a:r>
            <a:r>
              <a:rPr lang="en-US" altLang="ko-KR" sz="1100">
                <a:latin typeface="+mj-lt"/>
              </a:rPr>
              <a:t>}</a:t>
            </a:r>
          </a:p>
          <a:p>
            <a:pPr>
              <a:lnSpc>
                <a:spcPct val="105000"/>
              </a:lnSpc>
            </a:pPr>
            <a:endParaRPr lang="en-US" altLang="ko-KR" sz="1100"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  for (int j = 0; j &lt; 4; j++) </a:t>
            </a:r>
            <a:r>
              <a:rPr lang="en-US" altLang="ko-KR" sz="1400" b="1">
                <a:solidFill>
                  <a:srgbClr val="0000FF"/>
                </a:solidFill>
                <a:latin typeface="+mj-lt"/>
              </a:rPr>
              <a:t>{ </a:t>
            </a:r>
            <a:r>
              <a:rPr lang="en-US" altLang="ko-KR" sz="1100">
                <a:latin typeface="+mj-lt"/>
              </a:rPr>
              <a:t>//4</a:t>
            </a:r>
            <a:r>
              <a:rPr lang="ko-KR" altLang="en-US" sz="1100">
                <a:latin typeface="+mj-lt"/>
              </a:rPr>
              <a:t>번 반복합니다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  </a:t>
            </a:r>
            <a:r>
              <a:rPr lang="en-US" altLang="ko-KR" sz="1100">
                <a:latin typeface="+mj-lt"/>
              </a:rPr>
              <a:t>int type = 100;</a:t>
            </a: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    char gap;     //</a:t>
            </a:r>
            <a:r>
              <a:rPr lang="ko-KR" altLang="en-US" sz="1100">
                <a:latin typeface="+mj-lt"/>
              </a:rPr>
              <a:t>통신값을 임시로 담아둘 변수를 만듭니다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  </a:t>
            </a:r>
            <a:r>
              <a:rPr lang="en-US" altLang="ko-KR" sz="1100">
                <a:latin typeface="+mj-lt"/>
              </a:rPr>
              <a:t>int result;     //</a:t>
            </a:r>
            <a:r>
              <a:rPr lang="ko-KR" altLang="en-US" sz="1100">
                <a:latin typeface="+mj-lt"/>
              </a:rPr>
              <a:t>변환된 통신값을 담아둘 변수를 만듭니다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  </a:t>
            </a:r>
            <a:r>
              <a:rPr lang="en-US" altLang="ko-KR" sz="1100">
                <a:latin typeface="+mj-lt"/>
              </a:rPr>
              <a:t>for (int i = 0; i &lt; 3; i++) </a:t>
            </a:r>
            <a:r>
              <a:rPr lang="en-US" altLang="ko-KR" sz="1400" b="1">
                <a:solidFill>
                  <a:srgbClr val="008000"/>
                </a:solidFill>
                <a:latin typeface="+mj-lt"/>
              </a:rPr>
              <a:t>{ </a:t>
            </a:r>
            <a:r>
              <a:rPr lang="en-US" altLang="ko-KR" sz="1100">
                <a:latin typeface="+mj-lt"/>
              </a:rPr>
              <a:t> //3</a:t>
            </a:r>
            <a:r>
              <a:rPr lang="ko-KR" altLang="en-US" sz="1100">
                <a:latin typeface="+mj-lt"/>
              </a:rPr>
              <a:t>번 반복합니다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    </a:t>
            </a:r>
            <a:r>
              <a:rPr lang="en-US" altLang="ko-KR" sz="1100">
                <a:latin typeface="+mj-lt"/>
              </a:rPr>
              <a:t>while (!Serial.available()) {}  //</a:t>
            </a:r>
            <a:r>
              <a:rPr lang="ko-KR" altLang="en-US" sz="1100">
                <a:latin typeface="+mj-lt"/>
              </a:rPr>
              <a:t>처음 값을 받기 전까지 기다립니다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    </a:t>
            </a:r>
            <a:r>
              <a:rPr lang="en-US" altLang="ko-KR" sz="1100">
                <a:latin typeface="+mj-lt"/>
              </a:rPr>
              <a:t>gap = Serial.read();    //</a:t>
            </a:r>
            <a:r>
              <a:rPr lang="ko-KR" altLang="en-US" sz="1100">
                <a:latin typeface="+mj-lt"/>
              </a:rPr>
              <a:t>통신값 하나를 받아옵니다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    </a:t>
            </a:r>
            <a:r>
              <a:rPr lang="en-US" altLang="ko-KR" sz="1100">
                <a:latin typeface="+mj-lt"/>
              </a:rPr>
              <a:t>String gap2(gap);   //</a:t>
            </a:r>
            <a:r>
              <a:rPr lang="ko-KR" altLang="en-US" sz="1100">
                <a:latin typeface="+mj-lt"/>
              </a:rPr>
              <a:t>통신값을 문자열로 변환합니다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    </a:t>
            </a:r>
            <a:r>
              <a:rPr lang="en-US" altLang="ko-KR" sz="1100">
                <a:latin typeface="+mj-lt"/>
              </a:rPr>
              <a:t>result = gap2.toInt();    //</a:t>
            </a:r>
            <a:r>
              <a:rPr lang="ko-KR" altLang="en-US" sz="1100">
                <a:latin typeface="+mj-lt"/>
              </a:rPr>
              <a:t>문자열을 다시 정수로 변환합니다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    </a:t>
            </a:r>
            <a:r>
              <a:rPr lang="en-US" altLang="ko-KR" sz="1100">
                <a:latin typeface="+mj-lt"/>
              </a:rPr>
              <a:t>finalresult[j] = finalresult[j] + result * type;  //</a:t>
            </a:r>
            <a:r>
              <a:rPr lang="ko-KR" altLang="en-US" sz="1100">
                <a:latin typeface="+mj-lt"/>
              </a:rPr>
              <a:t>자리수에 맞게 정수를 가공합니다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    </a:t>
            </a:r>
            <a:r>
              <a:rPr lang="en-US" altLang="ko-KR" sz="1100">
                <a:latin typeface="+mj-lt"/>
              </a:rPr>
              <a:t>type = type / 10;</a:t>
            </a:r>
          </a:p>
          <a:p>
            <a:pPr>
              <a:lnSpc>
                <a:spcPct val="105000"/>
              </a:lnSpc>
            </a:pPr>
            <a:r>
              <a:rPr lang="en-US" altLang="ko-KR" sz="1100" b="1">
                <a:latin typeface="+mj-lt"/>
              </a:rPr>
              <a:t>    </a:t>
            </a:r>
            <a:r>
              <a:rPr lang="en-US" altLang="ko-KR" sz="1400" b="1">
                <a:solidFill>
                  <a:srgbClr val="008000"/>
                </a:solidFill>
                <a:latin typeface="+mj-lt"/>
              </a:rPr>
              <a:t>}</a:t>
            </a: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 </a:t>
            </a:r>
            <a:r>
              <a:rPr lang="en-US" altLang="ko-KR" sz="1400">
                <a:solidFill>
                  <a:srgbClr val="0000FF"/>
                </a:solidFill>
                <a:latin typeface="+mj-lt"/>
              </a:rPr>
              <a:t> </a:t>
            </a:r>
            <a:r>
              <a:rPr lang="en-US" altLang="ko-KR" sz="1400" b="1">
                <a:solidFill>
                  <a:srgbClr val="0000FF"/>
                </a:solidFill>
                <a:latin typeface="+mj-lt"/>
              </a:rPr>
              <a:t>}</a:t>
            </a:r>
          </a:p>
          <a:p>
            <a:pPr>
              <a:lnSpc>
                <a:spcPct val="105000"/>
              </a:lnSpc>
            </a:pPr>
            <a:endParaRPr lang="en-US" altLang="ko-KR" sz="1100">
              <a:latin typeface="+mj-lt"/>
            </a:endParaRP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  sv1.write(finalresult[0]);    //</a:t>
            </a:r>
            <a:r>
              <a:rPr lang="ko-KR" altLang="en-US" sz="1100">
                <a:latin typeface="+mj-lt"/>
              </a:rPr>
              <a:t>최종 값들을 서보모터에 전달합니다</a:t>
            </a:r>
          </a:p>
          <a:p>
            <a:pPr>
              <a:lnSpc>
                <a:spcPct val="105000"/>
              </a:lnSpc>
            </a:pPr>
            <a:r>
              <a:rPr lang="ko-KR" altLang="en-US" sz="1100">
                <a:latin typeface="+mj-lt"/>
              </a:rPr>
              <a:t>  </a:t>
            </a:r>
            <a:r>
              <a:rPr lang="en-US" altLang="ko-KR" sz="1100">
                <a:latin typeface="+mj-lt"/>
              </a:rPr>
              <a:t>sv2.write(finalresult[1]);</a:t>
            </a: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  sv3.write(finalresult[2]);</a:t>
            </a:r>
          </a:p>
          <a:p>
            <a:pPr>
              <a:lnSpc>
                <a:spcPct val="105000"/>
              </a:lnSpc>
            </a:pPr>
            <a:r>
              <a:rPr lang="en-US" altLang="ko-KR" sz="1100">
                <a:latin typeface="+mj-lt"/>
              </a:rPr>
              <a:t>  sv4.write(finalresult[3]);</a:t>
            </a:r>
          </a:p>
          <a:p>
            <a:pPr>
              <a:lnSpc>
                <a:spcPct val="105000"/>
              </a:lnSpc>
            </a:pPr>
            <a:r>
              <a:rPr lang="en-US" altLang="ko-KR" sz="1400" b="1">
                <a:solidFill>
                  <a:srgbClr val="C00000"/>
                </a:solidFill>
                <a:latin typeface="+mj-lt"/>
              </a:rPr>
              <a:t>}</a:t>
            </a:r>
            <a:endParaRPr lang="en-US" altLang="ko-KR" sz="1400" b="1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57082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28FDAD-E800-422B-8925-45D9026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E605E2-CE13-4242-B9EA-160C77859046}"/>
              </a:ext>
            </a:extLst>
          </p:cNvPr>
          <p:cNvSpPr/>
          <p:nvPr/>
        </p:nvSpPr>
        <p:spPr>
          <a:xfrm>
            <a:off x="264283" y="683990"/>
            <a:ext cx="6672333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0.1  </a:t>
            </a:r>
            <a:r>
              <a:rPr lang="ko-KR" altLang="en-US" sz="2600" b="1" i="1" dirty="0"/>
              <a:t>부록</a:t>
            </a:r>
            <a:r>
              <a:rPr lang="en-US" altLang="ko-KR" sz="2600" b="1" i="1" dirty="0"/>
              <a:t>(</a:t>
            </a:r>
            <a:r>
              <a:rPr lang="en-US" altLang="ko-KR" sz="2600" b="1" i="1" dirty="0" err="1"/>
              <a:t>dancingbot_python</a:t>
            </a:r>
            <a:r>
              <a:rPr lang="ko-KR" altLang="en-US" sz="2600" b="1" i="1" dirty="0"/>
              <a:t> 라이브러리</a:t>
            </a:r>
            <a:r>
              <a:rPr lang="en-US" altLang="ko-KR" sz="2600" b="1" i="1" dirty="0"/>
              <a:t>)</a:t>
            </a:r>
            <a:endParaRPr lang="ko-KR" altLang="en-US" sz="26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96B6F-157E-4892-B408-47032E90DB1B}"/>
              </a:ext>
            </a:extLst>
          </p:cNvPr>
          <p:cNvSpPr txBox="1"/>
          <p:nvPr/>
        </p:nvSpPr>
        <p:spPr>
          <a:xfrm>
            <a:off x="438345" y="1185888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우리가 코드 맨 처음에 불러온 </a:t>
            </a:r>
            <a:r>
              <a:rPr lang="en-US" altLang="ko-KR" sz="1400" dirty="0" err="1"/>
              <a:t>dancingbot_python.header</a:t>
            </a:r>
            <a:r>
              <a:rPr lang="en-US" altLang="ko-KR" sz="1400" dirty="0"/>
              <a:t> </a:t>
            </a:r>
            <a:r>
              <a:rPr lang="ko-KR" altLang="en-US" sz="1400" dirty="0"/>
              <a:t>파일의 구조는</a:t>
            </a:r>
            <a:endParaRPr lang="en-US" altLang="ko-KR" sz="1400" dirty="0"/>
          </a:p>
          <a:p>
            <a:r>
              <a:rPr lang="ko-KR" altLang="en-US" sz="1400" dirty="0"/>
              <a:t>이런 형태로 되어있습니다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9CE23-B3F8-4D73-A88F-3CB29BA9B820}"/>
              </a:ext>
            </a:extLst>
          </p:cNvPr>
          <p:cNvSpPr txBox="1"/>
          <p:nvPr/>
        </p:nvSpPr>
        <p:spPr>
          <a:xfrm>
            <a:off x="438345" y="1830746"/>
            <a:ext cx="6192688" cy="78483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j-lt"/>
              </a:rPr>
              <a:t>import serial		#</a:t>
            </a:r>
            <a:r>
              <a:rPr lang="ko-KR" altLang="en-US" sz="1200" dirty="0">
                <a:latin typeface="+mj-lt"/>
              </a:rPr>
              <a:t>시리얼 통신을 하기위한 라이브러리를 불러옵니다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>
                <a:latin typeface="+mj-lt"/>
              </a:rPr>
              <a:t>import </a:t>
            </a:r>
            <a:r>
              <a:rPr lang="en-US" altLang="ko-KR" sz="1200" dirty="0">
                <a:latin typeface="+mj-lt"/>
              </a:rPr>
              <a:t>time		#</a:t>
            </a:r>
            <a:r>
              <a:rPr lang="ko-KR" altLang="en-US" sz="1200" dirty="0">
                <a:latin typeface="+mj-lt"/>
              </a:rPr>
              <a:t>시간을 정지시키는 명령어를 불러옵니다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>
                <a:latin typeface="+mj-lt"/>
              </a:rPr>
              <a:t>connection </a:t>
            </a:r>
            <a:r>
              <a:rPr lang="en-US" altLang="ko-KR" sz="1200" dirty="0">
                <a:latin typeface="+mj-lt"/>
              </a:rPr>
              <a:t>= 0	#</a:t>
            </a:r>
            <a:r>
              <a:rPr lang="ko-KR" altLang="en-US" sz="1200" dirty="0">
                <a:latin typeface="+mj-lt"/>
              </a:rPr>
              <a:t>연결 상태를 저장할 변수를 만듭니다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>
                <a:latin typeface="+mj-lt"/>
              </a:rPr>
              <a:t>portnum </a:t>
            </a:r>
            <a:r>
              <a:rPr lang="en-US" altLang="ko-KR" sz="1200" dirty="0">
                <a:latin typeface="+mj-lt"/>
              </a:rPr>
              <a:t>= 1		#</a:t>
            </a:r>
            <a:r>
              <a:rPr lang="ko-KR" altLang="en-US" sz="1200" dirty="0">
                <a:latin typeface="+mj-lt"/>
              </a:rPr>
              <a:t>현재 연결 시도중인 포트번호를 저장할 변수를 만듭니다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 err="1">
                <a:latin typeface="+mj-lt"/>
              </a:rPr>
              <a:t>sv</a:t>
            </a:r>
            <a:r>
              <a:rPr lang="en-US" altLang="ko-KR" sz="1200" dirty="0">
                <a:latin typeface="+mj-lt"/>
              </a:rPr>
              <a:t> = [90,90,90,90]	#</a:t>
            </a:r>
            <a:r>
              <a:rPr lang="ko-KR" altLang="en-US" sz="1200" dirty="0" err="1">
                <a:latin typeface="+mj-lt"/>
              </a:rPr>
              <a:t>서보모터값을</a:t>
            </a:r>
            <a:r>
              <a:rPr lang="ko-KR" altLang="en-US" sz="1200" dirty="0">
                <a:latin typeface="+mj-lt"/>
              </a:rPr>
              <a:t> 저장할 변수를 만듭니다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sv2 = ["","","",""]	#</a:t>
            </a:r>
            <a:r>
              <a:rPr lang="ko-KR" altLang="en-US" sz="1200" dirty="0">
                <a:latin typeface="+mj-lt"/>
              </a:rPr>
              <a:t>통신할 </a:t>
            </a:r>
            <a:r>
              <a:rPr lang="ko-KR" altLang="en-US" sz="1200" dirty="0" err="1">
                <a:latin typeface="+mj-lt"/>
              </a:rPr>
              <a:t>서보모터값을</a:t>
            </a:r>
            <a:r>
              <a:rPr lang="ko-KR" altLang="en-US" sz="1200" dirty="0">
                <a:latin typeface="+mj-lt"/>
              </a:rPr>
              <a:t> 저장할 변수를 만듭니다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en-US" altLang="ko-KR" sz="1200">
                <a:latin typeface="+mj-lt"/>
              </a:rPr>
              <a:t>a=</a:t>
            </a:r>
            <a:r>
              <a:rPr lang="en-US" altLang="ko-KR" sz="1200" dirty="0">
                <a:latin typeface="+mj-lt"/>
              </a:rPr>
              <a:t>input(＂///</a:t>
            </a:r>
            <a:r>
              <a:rPr lang="ko-KR" altLang="en-US" sz="1200" dirty="0" err="1">
                <a:latin typeface="+mj-lt"/>
              </a:rPr>
              <a:t>아두이노의</a:t>
            </a:r>
            <a:r>
              <a:rPr lang="ko-KR" altLang="en-US" sz="1200" dirty="0">
                <a:latin typeface="+mj-lt"/>
              </a:rPr>
              <a:t> 포트 번호만 입력하세요</a:t>
            </a:r>
            <a:r>
              <a:rPr lang="en-US" altLang="ko-KR" sz="1200" dirty="0">
                <a:latin typeface="+mj-lt"/>
              </a:rPr>
              <a:t>///\n</a:t>
            </a:r>
            <a:r>
              <a:rPr lang="ko-KR" altLang="en-US" sz="1200" dirty="0">
                <a:latin typeface="+mj-lt"/>
              </a:rPr>
              <a:t>예</a:t>
            </a:r>
            <a:r>
              <a:rPr lang="en-US" altLang="ko-KR" sz="1200" dirty="0">
                <a:latin typeface="+mj-lt"/>
              </a:rPr>
              <a:t>)COM8 -&gt; 8＂)</a:t>
            </a:r>
          </a:p>
          <a:p>
            <a:r>
              <a:rPr lang="en-US" altLang="ko-KR" sz="1200" dirty="0">
                <a:latin typeface="+mj-lt"/>
              </a:rPr>
              <a:t>If(a != ＂＂):	#</a:t>
            </a:r>
            <a:r>
              <a:rPr lang="ko-KR" altLang="en-US" sz="1200" dirty="0">
                <a:latin typeface="+mj-lt"/>
              </a:rPr>
              <a:t>만약 포트번호가 입력이 된다면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try:	#</a:t>
            </a:r>
            <a:r>
              <a:rPr lang="ko-KR" altLang="en-US" sz="1200" dirty="0">
                <a:latin typeface="+mj-lt"/>
              </a:rPr>
              <a:t>포트번호로 연결 시도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arduino</a:t>
            </a:r>
            <a:r>
              <a:rPr lang="en-US" altLang="ko-KR" sz="1200" dirty="0">
                <a:latin typeface="+mj-lt"/>
              </a:rPr>
              <a:t> = </a:t>
            </a:r>
            <a:r>
              <a:rPr lang="en-US" altLang="ko-KR" sz="1200" dirty="0" err="1">
                <a:latin typeface="+mj-lt"/>
              </a:rPr>
              <a:t>serial.Serial</a:t>
            </a:r>
            <a:r>
              <a:rPr lang="en-US" altLang="ko-KR" sz="1200" dirty="0">
                <a:latin typeface="+mj-lt"/>
              </a:rPr>
              <a:t>("com%s"%a,115200)</a:t>
            </a:r>
          </a:p>
          <a:p>
            <a:r>
              <a:rPr lang="en-US" altLang="ko-KR" sz="1200" dirty="0">
                <a:latin typeface="+mj-lt"/>
              </a:rPr>
              <a:t>        print("</a:t>
            </a:r>
            <a:r>
              <a:rPr lang="ko-KR" altLang="en-US" sz="1200" dirty="0" err="1">
                <a:latin typeface="+mj-lt"/>
              </a:rPr>
              <a:t>아두이노</a:t>
            </a:r>
            <a:r>
              <a:rPr lang="ko-KR" altLang="en-US" sz="1200" dirty="0">
                <a:latin typeface="+mj-lt"/>
              </a:rPr>
              <a:t> 연결 성공</a:t>
            </a:r>
            <a:r>
              <a:rPr lang="en-US" altLang="ko-KR" sz="1200" dirty="0">
                <a:latin typeface="+mj-lt"/>
              </a:rPr>
              <a:t>")	#</a:t>
            </a:r>
            <a:r>
              <a:rPr lang="ko-KR" altLang="en-US" sz="1200" dirty="0">
                <a:latin typeface="+mj-lt"/>
              </a:rPr>
              <a:t>만약 성공하면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연결 성공을 알려줌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connection = 1		#</a:t>
            </a:r>
            <a:r>
              <a:rPr lang="ko-KR" altLang="en-US" sz="1200" dirty="0">
                <a:latin typeface="+mj-lt"/>
              </a:rPr>
              <a:t>연결 상태를 연결됨으로 설정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except:				</a:t>
            </a:r>
          </a:p>
          <a:p>
            <a:r>
              <a:rPr lang="en-US" altLang="ko-KR" sz="1200" dirty="0">
                <a:latin typeface="+mj-lt"/>
              </a:rPr>
              <a:t>        print("</a:t>
            </a:r>
            <a:r>
              <a:rPr lang="ko-KR" altLang="en-US" sz="1200" dirty="0" err="1">
                <a:latin typeface="+mj-lt"/>
              </a:rPr>
              <a:t>아두이노</a:t>
            </a:r>
            <a:r>
              <a:rPr lang="ko-KR" altLang="en-US" sz="1200" dirty="0">
                <a:latin typeface="+mj-lt"/>
              </a:rPr>
              <a:t> 연결 실패</a:t>
            </a:r>
            <a:r>
              <a:rPr lang="en-US" altLang="ko-KR" sz="1200" dirty="0">
                <a:latin typeface="+mj-lt"/>
              </a:rPr>
              <a:t>")	#</a:t>
            </a:r>
            <a:r>
              <a:rPr lang="ko-KR" altLang="en-US" sz="1200" dirty="0">
                <a:latin typeface="+mj-lt"/>
              </a:rPr>
              <a:t>만약 실패하면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연결 실패를 알려줌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connection = 2		#</a:t>
            </a:r>
            <a:r>
              <a:rPr lang="ko-KR" altLang="en-US" sz="1200" dirty="0">
                <a:latin typeface="+mj-lt"/>
              </a:rPr>
              <a:t>연결 상태를 실패로 설정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			</a:t>
            </a:r>
          </a:p>
          <a:p>
            <a:r>
              <a:rPr lang="en-US" altLang="ko-KR" sz="1200" dirty="0">
                <a:latin typeface="+mj-lt"/>
              </a:rPr>
              <a:t>while(connection == 0):	#</a:t>
            </a:r>
            <a:r>
              <a:rPr lang="ko-KR" altLang="en-US" sz="1200" dirty="0">
                <a:latin typeface="+mj-lt"/>
              </a:rPr>
              <a:t>만약 그냥 </a:t>
            </a:r>
            <a:r>
              <a:rPr lang="ko-KR" altLang="en-US" sz="1200" dirty="0" err="1">
                <a:latin typeface="+mj-lt"/>
              </a:rPr>
              <a:t>엔터를</a:t>
            </a:r>
            <a:r>
              <a:rPr lang="ko-KR" altLang="en-US" sz="1200" dirty="0">
                <a:latin typeface="+mj-lt"/>
              </a:rPr>
              <a:t> 쳤다면</a:t>
            </a:r>
            <a:r>
              <a:rPr lang="en-US" altLang="ko-KR" sz="1200" dirty="0">
                <a:latin typeface="+mj-lt"/>
              </a:rPr>
              <a:t>		</a:t>
            </a:r>
          </a:p>
          <a:p>
            <a:r>
              <a:rPr lang="en-US" altLang="ko-KR" sz="1200" dirty="0">
                <a:latin typeface="+mj-lt"/>
              </a:rPr>
              <a:t>    try:		#</a:t>
            </a:r>
            <a:r>
              <a:rPr lang="ko-KR" altLang="en-US" sz="1200" dirty="0">
                <a:latin typeface="+mj-lt"/>
              </a:rPr>
              <a:t>포트를 하나하나 찾아가면서 </a:t>
            </a:r>
            <a:r>
              <a:rPr lang="ko-KR" altLang="en-US" sz="1200" dirty="0" err="1">
                <a:latin typeface="+mj-lt"/>
              </a:rPr>
              <a:t>연결해봄</a:t>
            </a:r>
            <a:r>
              <a:rPr lang="en-US" altLang="ko-KR" sz="1200" dirty="0">
                <a:latin typeface="+mj-lt"/>
              </a:rPr>
              <a:t>	</a:t>
            </a:r>
          </a:p>
          <a:p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arduino</a:t>
            </a:r>
            <a:r>
              <a:rPr lang="en-US" altLang="ko-KR" sz="1200" dirty="0">
                <a:latin typeface="+mj-lt"/>
              </a:rPr>
              <a:t> = </a:t>
            </a:r>
            <a:r>
              <a:rPr lang="en-US" altLang="ko-KR" sz="1200" dirty="0" err="1">
                <a:latin typeface="+mj-lt"/>
              </a:rPr>
              <a:t>serial.Serial</a:t>
            </a:r>
            <a:r>
              <a:rPr lang="en-US" altLang="ko-KR" sz="1200" dirty="0">
                <a:latin typeface="+mj-lt"/>
              </a:rPr>
              <a:t>("com%d"%portnum,115200)		</a:t>
            </a:r>
          </a:p>
          <a:p>
            <a:r>
              <a:rPr lang="en-US" altLang="ko-KR" sz="1200" dirty="0">
                <a:latin typeface="+mj-lt"/>
              </a:rPr>
              <a:t>        print("</a:t>
            </a:r>
            <a:r>
              <a:rPr lang="ko-KR" altLang="en-US" sz="1200" dirty="0" err="1">
                <a:latin typeface="+mj-lt"/>
              </a:rPr>
              <a:t>아두이노</a:t>
            </a:r>
            <a:r>
              <a:rPr lang="ko-KR" altLang="en-US" sz="1200" dirty="0">
                <a:latin typeface="+mj-lt"/>
              </a:rPr>
              <a:t> 연결 성공</a:t>
            </a:r>
            <a:r>
              <a:rPr lang="en-US" altLang="ko-KR" sz="1200" dirty="0">
                <a:latin typeface="+mj-lt"/>
              </a:rPr>
              <a:t>")	#</a:t>
            </a:r>
            <a:r>
              <a:rPr lang="ko-KR" altLang="en-US" sz="1200" dirty="0">
                <a:latin typeface="+mj-lt"/>
              </a:rPr>
              <a:t>만약 성공하면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연결 성공을 알려줌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connection = 1		 #</a:t>
            </a:r>
            <a:r>
              <a:rPr lang="ko-KR" altLang="en-US" sz="1200" dirty="0">
                <a:latin typeface="+mj-lt"/>
              </a:rPr>
              <a:t>연결 상태를 연결됨으로 설정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except:					</a:t>
            </a:r>
          </a:p>
          <a:p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portnum</a:t>
            </a:r>
            <a:r>
              <a:rPr lang="en-US" altLang="ko-KR" sz="1200" dirty="0">
                <a:latin typeface="+mj-lt"/>
              </a:rPr>
              <a:t> = </a:t>
            </a:r>
            <a:r>
              <a:rPr lang="en-US" altLang="ko-KR" sz="1200" dirty="0" err="1">
                <a:latin typeface="+mj-lt"/>
              </a:rPr>
              <a:t>portnum</a:t>
            </a:r>
            <a:r>
              <a:rPr lang="en-US" altLang="ko-KR" sz="1200" dirty="0">
                <a:latin typeface="+mj-lt"/>
              </a:rPr>
              <a:t> + 1			</a:t>
            </a:r>
          </a:p>
          <a:p>
            <a:r>
              <a:rPr lang="en-US" altLang="ko-KR" sz="1200" dirty="0">
                <a:latin typeface="+mj-lt"/>
              </a:rPr>
              <a:t>    if(</a:t>
            </a:r>
            <a:r>
              <a:rPr lang="en-US" altLang="ko-KR" sz="1200" dirty="0" err="1">
                <a:latin typeface="+mj-lt"/>
              </a:rPr>
              <a:t>portnum</a:t>
            </a:r>
            <a:r>
              <a:rPr lang="en-US" altLang="ko-KR" sz="1200" dirty="0">
                <a:latin typeface="+mj-lt"/>
              </a:rPr>
              <a:t> &gt; 100):				</a:t>
            </a:r>
          </a:p>
          <a:p>
            <a:r>
              <a:rPr lang="en-US" altLang="ko-KR" sz="1200" dirty="0">
                <a:latin typeface="+mj-lt"/>
              </a:rPr>
              <a:t>        print("</a:t>
            </a:r>
            <a:r>
              <a:rPr lang="ko-KR" altLang="en-US" sz="1200" dirty="0" err="1">
                <a:latin typeface="+mj-lt"/>
              </a:rPr>
              <a:t>아두이노</a:t>
            </a:r>
            <a:r>
              <a:rPr lang="ko-KR" altLang="en-US" sz="1200" dirty="0">
                <a:latin typeface="+mj-lt"/>
              </a:rPr>
              <a:t> 연결 실패</a:t>
            </a:r>
            <a:r>
              <a:rPr lang="en-US" altLang="ko-KR" sz="1200" dirty="0">
                <a:latin typeface="+mj-lt"/>
              </a:rPr>
              <a:t>")	#</a:t>
            </a:r>
            <a:r>
              <a:rPr lang="ko-KR" altLang="en-US" sz="1200" dirty="0">
                <a:latin typeface="+mj-lt"/>
              </a:rPr>
              <a:t>만약 실패하면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>
                <a:latin typeface="+mj-lt"/>
              </a:rPr>
              <a:t>연결 실패를 알려줌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connection = 2		#</a:t>
            </a:r>
            <a:r>
              <a:rPr lang="ko-KR" altLang="en-US" sz="1200" dirty="0">
                <a:latin typeface="+mj-lt"/>
              </a:rPr>
              <a:t>연결 상태를 실패로 설정</a:t>
            </a:r>
            <a:endParaRPr lang="en-US" altLang="ko-KR" sz="1200" dirty="0">
              <a:latin typeface="+mj-lt"/>
            </a:endParaRPr>
          </a:p>
          <a:p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def move(</a:t>
            </a:r>
            <a:r>
              <a:rPr lang="en-US" altLang="ko-KR" sz="1200" dirty="0" err="1">
                <a:latin typeface="+mj-lt"/>
              </a:rPr>
              <a:t>number,gap</a:t>
            </a:r>
            <a:r>
              <a:rPr lang="en-US" altLang="ko-KR" sz="1200" dirty="0">
                <a:latin typeface="+mj-lt"/>
              </a:rPr>
              <a:t>):		#servo.move</a:t>
            </a:r>
            <a:r>
              <a:rPr lang="ko-KR" altLang="en-US" sz="1200" dirty="0">
                <a:latin typeface="+mj-lt"/>
              </a:rPr>
              <a:t>함수 만들기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global </a:t>
            </a:r>
            <a:r>
              <a:rPr lang="en-US" altLang="ko-KR" sz="1200" dirty="0" err="1">
                <a:latin typeface="+mj-lt"/>
              </a:rPr>
              <a:t>sv</a:t>
            </a:r>
            <a:r>
              <a:rPr lang="en-US" altLang="ko-KR" sz="1200" dirty="0">
                <a:latin typeface="+mj-lt"/>
              </a:rPr>
              <a:t>			#sv</a:t>
            </a:r>
            <a:r>
              <a:rPr lang="ko-KR" altLang="en-US" sz="1200" dirty="0">
                <a:latin typeface="+mj-lt"/>
              </a:rPr>
              <a:t>변수 여기서도 사용함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global </a:t>
            </a:r>
            <a:r>
              <a:rPr lang="en-US" altLang="ko-KR" sz="1200" dirty="0" err="1">
                <a:latin typeface="+mj-lt"/>
              </a:rPr>
              <a:t>arduino</a:t>
            </a:r>
            <a:r>
              <a:rPr lang="en-US" altLang="ko-KR" sz="1200" dirty="0">
                <a:latin typeface="+mj-lt"/>
              </a:rPr>
              <a:t>		#arduino </a:t>
            </a:r>
            <a:r>
              <a:rPr lang="ko-KR" altLang="en-US" sz="1200" dirty="0">
                <a:latin typeface="+mj-lt"/>
              </a:rPr>
              <a:t>객체 여기서도 사용함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</a:t>
            </a:r>
            <a:r>
              <a:rPr lang="en-US" altLang="ko-KR" sz="1200" dirty="0" err="1">
                <a:latin typeface="+mj-lt"/>
              </a:rPr>
              <a:t>sv</a:t>
            </a:r>
            <a:r>
              <a:rPr lang="en-US" altLang="ko-KR" sz="1200" dirty="0">
                <a:latin typeface="+mj-lt"/>
              </a:rPr>
              <a:t>[number-8] = gap		#8</a:t>
            </a:r>
            <a:r>
              <a:rPr lang="ko-KR" altLang="en-US" sz="1200" dirty="0" err="1">
                <a:latin typeface="+mj-lt"/>
              </a:rPr>
              <a:t>번핀부터</a:t>
            </a:r>
            <a:r>
              <a:rPr lang="ko-KR" altLang="en-US" sz="1200" dirty="0">
                <a:latin typeface="+mj-lt"/>
              </a:rPr>
              <a:t> 시작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</a:t>
            </a:r>
            <a:r>
              <a:rPr lang="en-US" altLang="ko-KR" sz="1200" dirty="0" err="1">
                <a:latin typeface="+mj-lt"/>
              </a:rPr>
              <a:t>arduino.write</a:t>
            </a:r>
            <a:r>
              <a:rPr lang="en-US" altLang="ko-KR" sz="1200" dirty="0">
                <a:latin typeface="+mj-lt"/>
              </a:rPr>
              <a:t>(</a:t>
            </a:r>
            <a:r>
              <a:rPr lang="en-US" altLang="ko-KR" sz="1200" dirty="0" err="1">
                <a:latin typeface="+mj-lt"/>
              </a:rPr>
              <a:t>b＂s</a:t>
            </a:r>
            <a:r>
              <a:rPr lang="en-US" altLang="ko-KR" sz="1200" dirty="0">
                <a:latin typeface="+mj-lt"/>
              </a:rPr>
              <a:t>＂)		#’s’</a:t>
            </a:r>
            <a:r>
              <a:rPr lang="ko-KR" altLang="en-US" sz="1200" dirty="0">
                <a:latin typeface="+mj-lt"/>
              </a:rPr>
              <a:t>를 보내 시작을 알림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for 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 in range(4):		#4</a:t>
            </a:r>
            <a:r>
              <a:rPr lang="ko-KR" altLang="en-US" sz="1200" dirty="0">
                <a:latin typeface="+mj-lt"/>
              </a:rPr>
              <a:t>번 반복함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if(</a:t>
            </a:r>
            <a:r>
              <a:rPr lang="en-US" altLang="ko-KR" sz="1200" dirty="0" err="1">
                <a:latin typeface="+mj-lt"/>
              </a:rPr>
              <a:t>sv</a:t>
            </a:r>
            <a:r>
              <a:rPr lang="en-US" altLang="ko-KR" sz="1200" dirty="0">
                <a:latin typeface="+mj-lt"/>
              </a:rPr>
              <a:t>[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] &lt; 10):		#</a:t>
            </a:r>
            <a:r>
              <a:rPr lang="ko-KR" altLang="en-US" sz="1200" dirty="0">
                <a:latin typeface="+mj-lt"/>
              </a:rPr>
              <a:t>만약 일의자리 숫자라면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    sv2[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] = "00" + str(</a:t>
            </a:r>
            <a:r>
              <a:rPr lang="en-US" altLang="ko-KR" sz="1200" dirty="0" err="1">
                <a:latin typeface="+mj-lt"/>
              </a:rPr>
              <a:t>sv</a:t>
            </a:r>
            <a:r>
              <a:rPr lang="en-US" altLang="ko-KR" sz="1200" dirty="0">
                <a:latin typeface="+mj-lt"/>
              </a:rPr>
              <a:t>[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])	#</a:t>
            </a:r>
            <a:r>
              <a:rPr lang="ko-KR" altLang="en-US" sz="1200" dirty="0">
                <a:latin typeface="+mj-lt"/>
              </a:rPr>
              <a:t>앞에 </a:t>
            </a:r>
            <a:r>
              <a:rPr lang="en-US" altLang="ko-KR" sz="1200" dirty="0">
                <a:latin typeface="+mj-lt"/>
              </a:rPr>
              <a:t>00</a:t>
            </a:r>
            <a:r>
              <a:rPr lang="ko-KR" altLang="en-US" sz="1200" dirty="0">
                <a:latin typeface="+mj-lt"/>
              </a:rPr>
              <a:t>붙이고 보냄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elif</a:t>
            </a:r>
            <a:r>
              <a:rPr lang="en-US" altLang="ko-KR" sz="1200" dirty="0">
                <a:latin typeface="+mj-lt"/>
              </a:rPr>
              <a:t>(</a:t>
            </a:r>
            <a:r>
              <a:rPr lang="en-US" altLang="ko-KR" sz="1200" dirty="0" err="1">
                <a:latin typeface="+mj-lt"/>
              </a:rPr>
              <a:t>sv</a:t>
            </a:r>
            <a:r>
              <a:rPr lang="en-US" altLang="ko-KR" sz="1200" dirty="0">
                <a:latin typeface="+mj-lt"/>
              </a:rPr>
              <a:t>[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] &lt; 100):		#</a:t>
            </a:r>
            <a:r>
              <a:rPr lang="ko-KR" altLang="en-US" sz="1200" dirty="0">
                <a:latin typeface="+mj-lt"/>
              </a:rPr>
              <a:t>만약 십의자리 숫자라면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    sv2[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] = "0" + str(</a:t>
            </a:r>
            <a:r>
              <a:rPr lang="en-US" altLang="ko-KR" sz="1200" dirty="0" err="1">
                <a:latin typeface="+mj-lt"/>
              </a:rPr>
              <a:t>sv</a:t>
            </a:r>
            <a:r>
              <a:rPr lang="en-US" altLang="ko-KR" sz="1200" dirty="0">
                <a:latin typeface="+mj-lt"/>
              </a:rPr>
              <a:t>[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])	#</a:t>
            </a:r>
            <a:r>
              <a:rPr lang="ko-KR" altLang="en-US" sz="1200" dirty="0">
                <a:latin typeface="+mj-lt"/>
              </a:rPr>
              <a:t>앞에 </a:t>
            </a:r>
            <a:r>
              <a:rPr lang="en-US" altLang="ko-KR" sz="1200" dirty="0">
                <a:latin typeface="+mj-lt"/>
              </a:rPr>
              <a:t>0</a:t>
            </a:r>
            <a:r>
              <a:rPr lang="ko-KR" altLang="en-US" sz="1200" dirty="0">
                <a:latin typeface="+mj-lt"/>
              </a:rPr>
              <a:t>붙이고 보냄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else:			#</a:t>
            </a:r>
            <a:r>
              <a:rPr lang="ko-KR" altLang="en-US" sz="1200" dirty="0">
                <a:latin typeface="+mj-lt"/>
              </a:rPr>
              <a:t>만약 백의자리 숫자라면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    sv2[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] = "" + str(</a:t>
            </a:r>
            <a:r>
              <a:rPr lang="en-US" altLang="ko-KR" sz="1200" dirty="0" err="1">
                <a:latin typeface="+mj-lt"/>
              </a:rPr>
              <a:t>sv</a:t>
            </a:r>
            <a:r>
              <a:rPr lang="en-US" altLang="ko-KR" sz="1200" dirty="0">
                <a:latin typeface="+mj-lt"/>
              </a:rPr>
              <a:t>[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])	#</a:t>
            </a:r>
            <a:r>
              <a:rPr lang="ko-KR" altLang="en-US" sz="1200" dirty="0">
                <a:latin typeface="+mj-lt"/>
              </a:rPr>
              <a:t>그냥 보냄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sv2[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] = sv2[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].encode('utf-8’)	#</a:t>
            </a:r>
            <a:r>
              <a:rPr lang="ko-KR" altLang="en-US" sz="1200" dirty="0">
                <a:latin typeface="+mj-lt"/>
              </a:rPr>
              <a:t>지정된 통신 방법에 맞게 암호화</a:t>
            </a:r>
            <a:endParaRPr lang="en-US" altLang="ko-KR" sz="1200" dirty="0">
              <a:latin typeface="+mj-lt"/>
            </a:endParaRPr>
          </a:p>
          <a:p>
            <a:r>
              <a:rPr lang="en-US" altLang="ko-KR" sz="1200" dirty="0">
                <a:latin typeface="+mj-lt"/>
              </a:rPr>
              <a:t>        </a:t>
            </a:r>
            <a:r>
              <a:rPr lang="en-US" altLang="ko-KR" sz="1200" dirty="0" err="1">
                <a:latin typeface="+mj-lt"/>
              </a:rPr>
              <a:t>arduino.write</a:t>
            </a:r>
            <a:r>
              <a:rPr lang="en-US" altLang="ko-KR" sz="1200" dirty="0">
                <a:latin typeface="+mj-lt"/>
              </a:rPr>
              <a:t>(sv2[</a:t>
            </a:r>
            <a:r>
              <a:rPr lang="en-US" altLang="ko-KR" sz="1200" dirty="0" err="1">
                <a:latin typeface="+mj-lt"/>
              </a:rPr>
              <a:t>i</a:t>
            </a:r>
            <a:r>
              <a:rPr lang="en-US" altLang="ko-KR" sz="1200" dirty="0">
                <a:latin typeface="+mj-lt"/>
              </a:rPr>
              <a:t>])		#</a:t>
            </a:r>
            <a:r>
              <a:rPr lang="ko-KR" altLang="en-US" sz="1200" dirty="0">
                <a:latin typeface="+mj-lt"/>
              </a:rPr>
              <a:t>최종 결과를 보낸다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95974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28FDAD-E800-422B-8925-45D9026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E605E2-CE13-4242-B9EA-160C77859046}"/>
              </a:ext>
            </a:extLst>
          </p:cNvPr>
          <p:cNvSpPr/>
          <p:nvPr/>
        </p:nvSpPr>
        <p:spPr>
          <a:xfrm>
            <a:off x="264283" y="683990"/>
            <a:ext cx="4934037" cy="501898"/>
          </a:xfrm>
          <a:prstGeom prst="rect">
            <a:avLst/>
          </a:prstGeom>
        </p:spPr>
        <p:txBody>
          <a:bodyPr wrap="none" lIns="100803" tIns="50402" rIns="100803" bIns="50402">
            <a:spAutoFit/>
          </a:bodyPr>
          <a:lstStyle/>
          <a:p>
            <a:r>
              <a:rPr lang="en-US" altLang="ko-KR" sz="2600" b="1" i="1" dirty="0"/>
              <a:t>0.2  </a:t>
            </a:r>
            <a:r>
              <a:rPr lang="ko-KR" altLang="en-US" sz="2600" b="1" i="1" dirty="0"/>
              <a:t>부록</a:t>
            </a:r>
            <a:r>
              <a:rPr lang="en-US" altLang="ko-KR" sz="2600" b="1" i="1" dirty="0"/>
              <a:t>(</a:t>
            </a:r>
            <a:r>
              <a:rPr lang="ko-KR" altLang="en-US" sz="2600" b="1" i="1" dirty="0"/>
              <a:t>라이브러리 설치방법</a:t>
            </a:r>
            <a:r>
              <a:rPr lang="en-US" altLang="ko-KR" sz="2600" b="1" i="1" dirty="0"/>
              <a:t>)</a:t>
            </a:r>
            <a:endParaRPr lang="ko-KR" altLang="en-US" sz="26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96B6F-157E-4892-B408-47032E90DB1B}"/>
              </a:ext>
            </a:extLst>
          </p:cNvPr>
          <p:cNvSpPr txBox="1"/>
          <p:nvPr/>
        </p:nvSpPr>
        <p:spPr>
          <a:xfrm>
            <a:off x="438345" y="1185888"/>
            <a:ext cx="6192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dancingbot_python</a:t>
            </a:r>
            <a:r>
              <a:rPr lang="en-US" altLang="ko-KR" sz="1400" dirty="0"/>
              <a:t> </a:t>
            </a:r>
            <a:r>
              <a:rPr lang="ko-KR" altLang="en-US" sz="1400" dirty="0"/>
              <a:t>라이브러리 설치 방법은 다음과 같습니다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D93351-1D6A-4700-90CC-B743B6DBC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47"/>
          <a:stretch/>
        </p:blipFill>
        <p:spPr>
          <a:xfrm>
            <a:off x="923713" y="2004460"/>
            <a:ext cx="5163424" cy="3384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5BC28A-FF7B-40E7-8DDE-25C4551538BD}"/>
              </a:ext>
            </a:extLst>
          </p:cNvPr>
          <p:cNvSpPr txBox="1"/>
          <p:nvPr/>
        </p:nvSpPr>
        <p:spPr>
          <a:xfrm>
            <a:off x="369620" y="1595453"/>
            <a:ext cx="5150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시작 메뉴 검색에</a:t>
            </a:r>
            <a:r>
              <a:rPr lang="en-US" altLang="ko-KR" dirty="0"/>
              <a:t>, CMD </a:t>
            </a:r>
            <a:r>
              <a:rPr lang="ko-KR" altLang="en-US" dirty="0"/>
              <a:t>라고 검색합니다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706BE-35DD-474E-A1EF-7C0ECF6137F7}"/>
              </a:ext>
            </a:extLst>
          </p:cNvPr>
          <p:cNvSpPr txBox="1"/>
          <p:nvPr/>
        </p:nvSpPr>
        <p:spPr>
          <a:xfrm>
            <a:off x="369620" y="5448191"/>
            <a:ext cx="6452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명령 프롬프트에서 오른쪽 클릭을 해서</a:t>
            </a:r>
            <a:r>
              <a:rPr lang="en-US" altLang="ko-KR" dirty="0"/>
              <a:t>, </a:t>
            </a:r>
            <a:r>
              <a:rPr lang="ko-KR" altLang="en-US" dirty="0"/>
              <a:t>관리자 권한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ko-KR" altLang="en-US" dirty="0" err="1"/>
              <a:t>으로</a:t>
            </a:r>
            <a:r>
              <a:rPr lang="ko-KR" altLang="en-US" dirty="0"/>
              <a:t> 실행합니다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A1303D-3564-4750-9377-692ECBDA8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67" b="57350"/>
          <a:stretch/>
        </p:blipFill>
        <p:spPr>
          <a:xfrm>
            <a:off x="959304" y="6189239"/>
            <a:ext cx="5150770" cy="35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18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6114" y="4669229"/>
            <a:ext cx="6119058" cy="490765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 lIns="100803" tIns="50402" rIns="100803" bIns="50402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/>
              <a:t>import </a:t>
            </a:r>
            <a:r>
              <a:rPr lang="en-US" altLang="ko-KR" sz="1400" dirty="0" err="1"/>
              <a:t>dancingbot_python.header</a:t>
            </a:r>
            <a:r>
              <a:rPr lang="en-US" altLang="ko-KR" sz="1400" dirty="0"/>
              <a:t> as servo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 err="1">
                <a:solidFill>
                  <a:srgbClr val="FF0000"/>
                </a:solidFill>
              </a:rPr>
              <a:t>댄싱봇을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파이썬으로</a:t>
            </a:r>
            <a:r>
              <a:rPr lang="ko-KR" altLang="en-US" sz="1400" dirty="0">
                <a:solidFill>
                  <a:srgbClr val="FF0000"/>
                </a:solidFill>
              </a:rPr>
              <a:t> 조작하기 위해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명령어를 불러옵니다</a:t>
            </a:r>
          </a:p>
          <a:p>
            <a:pPr fontAlgn="base">
              <a:lnSpc>
                <a:spcPct val="150000"/>
              </a:lnSpc>
            </a:pPr>
            <a:endParaRPr lang="ko-KR" altLang="en-US" sz="1400" dirty="0"/>
          </a:p>
          <a:p>
            <a:pPr fontAlgn="base">
              <a:lnSpc>
                <a:spcPct val="150000"/>
              </a:lnSpc>
            </a:pPr>
            <a:r>
              <a:rPr lang="en-US" altLang="ko-KR" sz="1400" dirty="0"/>
              <a:t>def setup():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전원이 켜진 후 한번만 실행됩니다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처음 </a:t>
            </a:r>
            <a:r>
              <a:rPr lang="ko-KR" altLang="en-US" sz="1400" dirty="0" err="1">
                <a:solidFill>
                  <a:srgbClr val="FF0000"/>
                </a:solidFill>
              </a:rPr>
              <a:t>전윈이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켜진후</a:t>
            </a:r>
            <a:r>
              <a:rPr lang="en-US" altLang="ko-KR" sz="1400" dirty="0">
                <a:solidFill>
                  <a:srgbClr val="FF0000"/>
                </a:solidFill>
              </a:rPr>
              <a:t>, 1</a:t>
            </a:r>
            <a:r>
              <a:rPr lang="ko-KR" altLang="en-US" sz="1400" dirty="0">
                <a:solidFill>
                  <a:srgbClr val="FF0000"/>
                </a:solidFill>
              </a:rPr>
              <a:t>초간 대기합니다</a:t>
            </a:r>
          </a:p>
          <a:p>
            <a:pPr fontAlgn="base">
              <a:lnSpc>
                <a:spcPct val="150000"/>
              </a:lnSpc>
            </a:pPr>
            <a:endParaRPr lang="ko-KR" altLang="en-US" sz="1400" dirty="0"/>
          </a:p>
          <a:p>
            <a:pPr fontAlgn="base">
              <a:lnSpc>
                <a:spcPct val="150000"/>
              </a:lnSpc>
            </a:pPr>
            <a:r>
              <a:rPr lang="en-US" altLang="ko-KR" sz="1400" dirty="0"/>
              <a:t>def loop():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이 안에 들어가는 명령어는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무한히 반복됩니다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servo.move</a:t>
            </a:r>
            <a:r>
              <a:rPr lang="en-US" altLang="ko-KR" sz="1400" dirty="0"/>
              <a:t>(8,90)	</a:t>
            </a:r>
            <a:r>
              <a:rPr lang="en-US" altLang="ko-KR" sz="1400" dirty="0">
                <a:solidFill>
                  <a:srgbClr val="FF0000"/>
                </a:solidFill>
              </a:rPr>
              <a:t>#8</a:t>
            </a:r>
            <a:r>
              <a:rPr lang="ko-KR" altLang="en-US" sz="1400" dirty="0">
                <a:solidFill>
                  <a:srgbClr val="FF0000"/>
                </a:solidFill>
              </a:rPr>
              <a:t>번 </a:t>
            </a:r>
            <a:r>
              <a:rPr lang="ko-KR" altLang="en-US" sz="1400" dirty="0" err="1">
                <a:solidFill>
                  <a:srgbClr val="FF0000"/>
                </a:solidFill>
              </a:rPr>
              <a:t>서보모터를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90</a:t>
            </a:r>
            <a:r>
              <a:rPr lang="ko-KR" altLang="en-US" sz="1400" dirty="0">
                <a:solidFill>
                  <a:srgbClr val="FF0000"/>
                </a:solidFill>
              </a:rPr>
              <a:t>도로 맞춥니다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 err="1"/>
              <a:t>servo.time.sleep</a:t>
            </a:r>
            <a:r>
              <a:rPr lang="en-US" altLang="ko-KR" sz="1400" dirty="0"/>
              <a:t>(1)	</a:t>
            </a:r>
            <a:r>
              <a:rPr lang="en-US" altLang="ko-KR" sz="1400" dirty="0">
                <a:solidFill>
                  <a:srgbClr val="FF0000"/>
                </a:solidFill>
              </a:rPr>
              <a:t>#1</a:t>
            </a:r>
            <a:r>
              <a:rPr lang="ko-KR" altLang="en-US" sz="1400" dirty="0">
                <a:solidFill>
                  <a:srgbClr val="FF0000"/>
                </a:solidFill>
              </a:rPr>
              <a:t>초간 대기합니다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/>
              <a:t>   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/>
              <a:t>setup()	</a:t>
            </a:r>
            <a:r>
              <a:rPr lang="en-US" altLang="ko-KR" sz="1400" dirty="0">
                <a:solidFill>
                  <a:srgbClr val="FF0000"/>
                </a:solidFill>
              </a:rPr>
              <a:t>#setup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최초로 실행합니다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/>
              <a:t>while(True):	</a:t>
            </a:r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ko-KR" altLang="en-US" sz="1400" dirty="0">
                <a:solidFill>
                  <a:srgbClr val="FF0000"/>
                </a:solidFill>
              </a:rPr>
              <a:t>무한 반복합니다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/>
              <a:t>    </a:t>
            </a:r>
            <a:r>
              <a:rPr lang="en-US" altLang="ko-KR" sz="1400" dirty="0"/>
              <a:t>loop()	</a:t>
            </a:r>
            <a:r>
              <a:rPr lang="en-US" altLang="ko-KR" sz="1400" dirty="0">
                <a:solidFill>
                  <a:srgbClr val="FF0000"/>
                </a:solidFill>
              </a:rPr>
              <a:t>#loop</a:t>
            </a:r>
            <a:r>
              <a:rPr lang="ko-KR" altLang="en-US" sz="1400" dirty="0">
                <a:solidFill>
                  <a:srgbClr val="FF0000"/>
                </a:solidFill>
              </a:rPr>
              <a:t>안의 명령어를 무한 반복합니다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00506" y="1080959"/>
            <a:ext cx="6124280" cy="2517834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400" b="1" i="1" dirty="0"/>
              <a:t>4.1.2 </a:t>
            </a:r>
            <a:r>
              <a:rPr lang="ko-KR" altLang="en-US" sz="1400" b="1" i="1" dirty="0"/>
              <a:t>코딩스타일 연습하기</a:t>
            </a:r>
            <a:r>
              <a:rPr lang="en-US" altLang="ko-KR" sz="1400" b="1" i="1" dirty="0"/>
              <a:t>(</a:t>
            </a:r>
            <a:r>
              <a:rPr lang="ko-KR" altLang="en-US" sz="1400" b="1" i="1" dirty="0"/>
              <a:t>파이썬</a:t>
            </a:r>
            <a:r>
              <a:rPr lang="en-US" altLang="ko-KR" sz="1400" b="1" i="1" dirty="0"/>
              <a:t>)</a:t>
            </a:r>
            <a:r>
              <a:rPr lang="ko-KR" altLang="en-US" sz="1400" b="1" i="1" dirty="0"/>
              <a:t> </a:t>
            </a:r>
            <a:r>
              <a:rPr lang="en-US" altLang="ko-KR" sz="1400" b="1" i="1" dirty="0"/>
              <a:t>            </a:t>
            </a:r>
            <a:r>
              <a:rPr lang="ko-KR" altLang="en-US" sz="1400" b="1" i="1" dirty="0"/>
              <a:t> </a:t>
            </a:r>
            <a:endParaRPr lang="en-US" altLang="ko-KR" sz="1400" b="1" i="1" dirty="0"/>
          </a:p>
          <a:p>
            <a:r>
              <a:rPr lang="en-US" altLang="ko-KR" sz="1300" dirty="0"/>
              <a:t>   </a:t>
            </a:r>
          </a:p>
          <a:p>
            <a:pPr marL="342900" indent="-342900">
              <a:buAutoNum type="arabicParenR"/>
            </a:pPr>
            <a:r>
              <a:rPr lang="ko-KR" altLang="en-US" sz="1300" dirty="0"/>
              <a:t>파이썬 </a:t>
            </a:r>
            <a:r>
              <a:rPr lang="en-US" altLang="ko-KR" sz="1300" dirty="0"/>
              <a:t>idle</a:t>
            </a:r>
            <a:r>
              <a:rPr lang="ko-KR" altLang="en-US" sz="1300" dirty="0"/>
              <a:t>을 실행합니다</a:t>
            </a:r>
            <a:r>
              <a:rPr lang="en-US" altLang="ko-KR" sz="1300" dirty="0"/>
              <a:t>. </a:t>
            </a:r>
          </a:p>
          <a:p>
            <a:pPr marL="342900" indent="-342900">
              <a:buAutoNum type="arabicParenR"/>
            </a:pPr>
            <a:r>
              <a:rPr lang="ko-KR" altLang="en-US" sz="1300" dirty="0"/>
              <a:t>직접 소스를 짜고 저장합니다</a:t>
            </a:r>
            <a:endParaRPr lang="en-US" altLang="ko-KR" sz="1300" dirty="0"/>
          </a:p>
          <a:p>
            <a:pPr marL="342900" indent="-342900">
              <a:buAutoNum type="arabicParenR"/>
            </a:pPr>
            <a:r>
              <a:rPr lang="ko-KR" altLang="en-US" sz="1300" dirty="0"/>
              <a:t>아래의 코드형태로 주석을 달아주세요 </a:t>
            </a:r>
            <a:endParaRPr lang="en-US" altLang="ko-KR" sz="1300" dirty="0"/>
          </a:p>
          <a:p>
            <a:r>
              <a:rPr lang="en-US" altLang="ko-KR" sz="1300" dirty="0"/>
              <a:t>      -&gt; </a:t>
            </a:r>
            <a:r>
              <a:rPr lang="ko-KR" altLang="en-US" sz="1300" dirty="0"/>
              <a:t>문법을 학습하고 나면 무슨 의미인지 메모해 놓으면 이해가 쉬어집니다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-&gt; </a:t>
            </a:r>
            <a:r>
              <a:rPr lang="ko-KR" altLang="en-US" sz="1300" dirty="0"/>
              <a:t>어떤 작업에 변화를 줄 때 어디를 고쳐야 하는지 바로 이해가 됩니다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-&gt; </a:t>
            </a:r>
            <a:r>
              <a:rPr lang="ko-KR" altLang="en-US" sz="1300" dirty="0"/>
              <a:t>코드를 재사용할 때 주석을 함께 복사해서 넣으면 이해하기 쉬어집니다</a:t>
            </a:r>
            <a:r>
              <a:rPr lang="en-US" altLang="ko-KR" sz="1300" dirty="0"/>
              <a:t>. </a:t>
            </a:r>
          </a:p>
          <a:p>
            <a:r>
              <a:rPr lang="en-US" altLang="ko-KR" sz="1300" dirty="0"/>
              <a:t>      -&gt; </a:t>
            </a:r>
            <a:r>
              <a:rPr lang="ko-KR" altLang="en-US" sz="1300" dirty="0"/>
              <a:t>불편한 점은 손가락 노동이  많아지고</a:t>
            </a:r>
            <a:r>
              <a:rPr lang="en-US" altLang="ko-KR" sz="1300" dirty="0"/>
              <a:t>,</a:t>
            </a:r>
            <a:r>
              <a:rPr lang="ko-KR" altLang="en-US" sz="1300" dirty="0"/>
              <a:t> 타이핑 시간이 소요됩니다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-&gt; </a:t>
            </a:r>
            <a:r>
              <a:rPr lang="ko-KR" altLang="en-US" sz="1300" dirty="0"/>
              <a:t>학생들이 코드를 </a:t>
            </a:r>
            <a:r>
              <a:rPr lang="ko-KR" altLang="en-US" sz="1300" dirty="0" err="1"/>
              <a:t>못짜는</a:t>
            </a:r>
            <a:r>
              <a:rPr lang="ko-KR" altLang="en-US" sz="1300" dirty="0"/>
              <a:t> 이유는 코드를 보고 바로 이해하기 어렵기 </a:t>
            </a:r>
            <a:endParaRPr lang="en-US" altLang="ko-KR" sz="1300" dirty="0"/>
          </a:p>
          <a:p>
            <a:r>
              <a:rPr lang="en-US" altLang="ko-KR" sz="1300" dirty="0"/>
              <a:t>          </a:t>
            </a:r>
            <a:r>
              <a:rPr lang="ko-KR" altLang="en-US" sz="1300" dirty="0"/>
              <a:t>때문에 처음에 </a:t>
            </a:r>
            <a:r>
              <a:rPr lang="ko-KR" altLang="en-US" sz="1300" dirty="0" err="1"/>
              <a:t>코딩할</a:t>
            </a:r>
            <a:r>
              <a:rPr lang="ko-KR" altLang="en-US" sz="1300" dirty="0"/>
              <a:t> 때 주석을 많이 다는 습관을 꼭 들여야 합니다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          </a:t>
            </a:r>
            <a:r>
              <a:rPr lang="ko-KR" altLang="en-US" sz="1300" dirty="0"/>
              <a:t>최고의 코딩습관은 </a:t>
            </a:r>
            <a:r>
              <a:rPr lang="ko-KR" altLang="en-US" sz="1300" dirty="0" err="1"/>
              <a:t>모든줄에</a:t>
            </a:r>
            <a:r>
              <a:rPr lang="ko-KR" altLang="en-US" sz="1300" dirty="0"/>
              <a:t> 주석을 달아놓는 것입니다</a:t>
            </a:r>
            <a:r>
              <a:rPr lang="en-US" altLang="ko-KR" sz="13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065F38-C702-471A-A9BE-1BFEC9775989}"/>
              </a:ext>
            </a:extLst>
          </p:cNvPr>
          <p:cNvSpPr/>
          <p:nvPr/>
        </p:nvSpPr>
        <p:spPr>
          <a:xfrm>
            <a:off x="500506" y="3598793"/>
            <a:ext cx="6124280" cy="532676"/>
          </a:xfrm>
          <a:prstGeom prst="rect">
            <a:avLst/>
          </a:prstGeom>
        </p:spPr>
        <p:txBody>
          <a:bodyPr wrap="square" lIns="100803" tIns="50402" rIns="100803" bIns="50402">
            <a:spAutoFit/>
          </a:bodyPr>
          <a:lstStyle/>
          <a:p>
            <a:r>
              <a:rPr lang="en-US" altLang="ko-KR" sz="1400" b="1" i="1" dirty="0">
                <a:solidFill>
                  <a:srgbClr val="FF0000"/>
                </a:solidFill>
              </a:rPr>
              <a:t>#</a:t>
            </a:r>
            <a:r>
              <a:rPr lang="ko-KR" altLang="en-US" sz="1400" b="1" i="1" dirty="0">
                <a:solidFill>
                  <a:srgbClr val="FF0000"/>
                </a:solidFill>
              </a:rPr>
              <a:t>주의</a:t>
            </a:r>
            <a:r>
              <a:rPr lang="en-US" altLang="ko-KR" sz="1400" b="1" i="1" dirty="0">
                <a:solidFill>
                  <a:srgbClr val="FF0000"/>
                </a:solidFill>
              </a:rPr>
              <a:t>! </a:t>
            </a:r>
            <a:r>
              <a:rPr lang="ko-KR" altLang="en-US" sz="1400" b="1" i="1" dirty="0">
                <a:solidFill>
                  <a:srgbClr val="FF0000"/>
                </a:solidFill>
              </a:rPr>
              <a:t>붉은 글씨로 된 부분은 메모를 </a:t>
            </a:r>
            <a:r>
              <a:rPr lang="ko-KR" altLang="en-US" sz="1400" b="1" i="1" dirty="0" err="1">
                <a:solidFill>
                  <a:srgbClr val="FF0000"/>
                </a:solidFill>
              </a:rPr>
              <a:t>적어놓은</a:t>
            </a:r>
            <a:r>
              <a:rPr lang="ko-KR" altLang="en-US" sz="1400" b="1" i="1" dirty="0">
                <a:solidFill>
                  <a:srgbClr val="FF0000"/>
                </a:solidFill>
              </a:rPr>
              <a:t> 곳입니다</a:t>
            </a:r>
            <a:r>
              <a:rPr lang="en-US" altLang="ko-KR" sz="1400" b="1" i="1" dirty="0">
                <a:solidFill>
                  <a:srgbClr val="FF0000"/>
                </a:solidFill>
              </a:rPr>
              <a:t>!</a:t>
            </a:r>
          </a:p>
          <a:p>
            <a:r>
              <a:rPr lang="ko-KR" altLang="en-US" sz="1400" b="1" i="1" dirty="0">
                <a:solidFill>
                  <a:srgbClr val="FF0000"/>
                </a:solidFill>
              </a:rPr>
              <a:t>오직 </a:t>
            </a:r>
            <a:r>
              <a:rPr lang="ko-KR" altLang="en-US" sz="1400" b="1" i="1" dirty="0"/>
              <a:t>검은 글씨로 </a:t>
            </a:r>
            <a:r>
              <a:rPr lang="ko-KR" altLang="en-US" sz="1400" b="1" i="1" dirty="0">
                <a:solidFill>
                  <a:srgbClr val="FF0000"/>
                </a:solidFill>
              </a:rPr>
              <a:t>된 부분이 실제 코드입니다</a:t>
            </a:r>
            <a:r>
              <a:rPr lang="en-US" altLang="ko-KR" sz="1400" b="1" i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09550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28FDAD-E800-422B-8925-45D9026F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8FA12-C8AE-4A66-AF88-641CBF6CC643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BC28A-FF7B-40E7-8DDE-25C4551538BD}"/>
              </a:ext>
            </a:extLst>
          </p:cNvPr>
          <p:cNvSpPr txBox="1"/>
          <p:nvPr/>
        </p:nvSpPr>
        <p:spPr>
          <a:xfrm>
            <a:off x="369620" y="777051"/>
            <a:ext cx="6341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경고창이 뜰 경우</a:t>
            </a:r>
            <a:r>
              <a:rPr lang="en-US" altLang="ko-KR" dirty="0"/>
              <a:t>, </a:t>
            </a:r>
            <a:r>
              <a:rPr lang="ko-KR" altLang="en-US" dirty="0"/>
              <a:t>확인을 누릅니다</a:t>
            </a:r>
            <a:r>
              <a:rPr lang="en-US" altLang="ko-KR" dirty="0"/>
              <a:t> </a:t>
            </a:r>
            <a:r>
              <a:rPr lang="ko-KR" altLang="en-US" dirty="0"/>
              <a:t>그러면</a:t>
            </a:r>
            <a:r>
              <a:rPr lang="en-US" altLang="ko-KR" dirty="0"/>
              <a:t>, </a:t>
            </a:r>
            <a:r>
              <a:rPr lang="ko-KR" altLang="en-US" dirty="0"/>
              <a:t>다음과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같은 화면이 뜹니다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F1A0BA-DABD-4BC6-BC91-AC19B437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08" y="1692102"/>
            <a:ext cx="5163424" cy="3380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A47B44-BA82-4D6A-BF0A-A352D6A5058B}"/>
              </a:ext>
            </a:extLst>
          </p:cNvPr>
          <p:cNvSpPr txBox="1"/>
          <p:nvPr/>
        </p:nvSpPr>
        <p:spPr>
          <a:xfrm>
            <a:off x="369620" y="5436518"/>
            <a:ext cx="4934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다음과 같이 입력하고 </a:t>
            </a:r>
            <a:r>
              <a:rPr lang="ko-KR" altLang="en-US" dirty="0" err="1"/>
              <a:t>엔터를</a:t>
            </a:r>
            <a:r>
              <a:rPr lang="ko-KR" altLang="en-US" dirty="0"/>
              <a:t> 누릅니다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35531-B79C-4137-9F5D-8658F9370373}"/>
              </a:ext>
            </a:extLst>
          </p:cNvPr>
          <p:cNvSpPr txBox="1"/>
          <p:nvPr/>
        </p:nvSpPr>
        <p:spPr>
          <a:xfrm>
            <a:off x="845936" y="6002543"/>
            <a:ext cx="53891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pip install </a:t>
            </a:r>
            <a:r>
              <a:rPr lang="en-US" altLang="ko-KR" sz="3000" dirty="0" err="1"/>
              <a:t>dancingbot_python</a:t>
            </a:r>
            <a:endParaRPr lang="ko-KR" altLang="en-US"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A01BFB-D179-4D6A-B9A4-F75D0E673A4A}"/>
              </a:ext>
            </a:extLst>
          </p:cNvPr>
          <p:cNvSpPr txBox="1"/>
          <p:nvPr/>
        </p:nvSpPr>
        <p:spPr>
          <a:xfrm>
            <a:off x="369620" y="6975539"/>
            <a:ext cx="6452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만약 에러가 발생하지 않는다면</a:t>
            </a:r>
            <a:r>
              <a:rPr lang="en-US" altLang="ko-KR" dirty="0"/>
              <a:t>, </a:t>
            </a:r>
            <a:r>
              <a:rPr lang="ko-KR" altLang="en-US" dirty="0"/>
              <a:t>이제 사용할 준비가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되었습니다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57103"/>
      </p:ext>
    </p:extLst>
  </p:cSld>
  <p:clrMapOvr>
    <a:masterClrMapping/>
  </p:clrMapOvr>
</p:sld>
</file>

<file path=ppt/theme/theme1.xml><?xml version="1.0" encoding="utf-8"?>
<a:theme xmlns:a="http://schemas.openxmlformats.org/drawingml/2006/main" name="7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rgbClr val="9ED561"/>
          </a:solidFill>
          <a:miter lim="800000"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13475</TotalTime>
  <Words>16322</Words>
  <Application>Microsoft Office PowerPoint</Application>
  <PresentationFormat>사용자 지정</PresentationFormat>
  <Paragraphs>2749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90</vt:i4>
      </vt:variant>
    </vt:vector>
  </HeadingPairs>
  <TitlesOfParts>
    <vt:vector size="102" baseType="lpstr">
      <vt:lpstr>굴림</vt:lpstr>
      <vt:lpstr>맑은 고딕</vt:lpstr>
      <vt:lpstr>함초롬바탕</vt:lpstr>
      <vt:lpstr>Arial</vt:lpstr>
      <vt:lpstr>7_디자인 사용자 지정</vt:lpstr>
      <vt:lpstr>디자인 사용자 지정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loibiz1</dc:creator>
  <cp:lastModifiedBy>용락 김</cp:lastModifiedBy>
  <cp:revision>634</cp:revision>
  <cp:lastPrinted>2017-12-20T05:47:42Z</cp:lastPrinted>
  <dcterms:created xsi:type="dcterms:W3CDTF">2017-03-14T02:52:32Z</dcterms:created>
  <dcterms:modified xsi:type="dcterms:W3CDTF">2024-02-02T10:29:50Z</dcterms:modified>
</cp:coreProperties>
</file>